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4"/>
  </p:sldMasterIdLst>
  <p:notesMasterIdLst>
    <p:notesMasterId r:id="rId33"/>
  </p:notesMasterIdLst>
  <p:sldIdLst>
    <p:sldId id="256" r:id="rId5"/>
    <p:sldId id="4944" r:id="rId6"/>
    <p:sldId id="4945" r:id="rId7"/>
    <p:sldId id="4964" r:id="rId8"/>
    <p:sldId id="4965" r:id="rId9"/>
    <p:sldId id="4966" r:id="rId10"/>
    <p:sldId id="4977" r:id="rId11"/>
    <p:sldId id="278" r:id="rId12"/>
    <p:sldId id="4951" r:id="rId13"/>
    <p:sldId id="4907" r:id="rId14"/>
    <p:sldId id="4952" r:id="rId15"/>
    <p:sldId id="4960" r:id="rId16"/>
    <p:sldId id="4956" r:id="rId17"/>
    <p:sldId id="4958" r:id="rId18"/>
    <p:sldId id="4972" r:id="rId19"/>
    <p:sldId id="3881" r:id="rId20"/>
    <p:sldId id="4953" r:id="rId21"/>
    <p:sldId id="276" r:id="rId22"/>
    <p:sldId id="4975" r:id="rId23"/>
    <p:sldId id="4968" r:id="rId24"/>
    <p:sldId id="4970" r:id="rId25"/>
    <p:sldId id="4971" r:id="rId26"/>
    <p:sldId id="4969" r:id="rId27"/>
    <p:sldId id="275" r:id="rId28"/>
    <p:sldId id="4979" r:id="rId29"/>
    <p:sldId id="4948" r:id="rId30"/>
    <p:sldId id="4916" r:id="rId31"/>
    <p:sldId id="4974" r:id="rId32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Raleway" pitchFamily="2" charset="-52"/>
      <p:regular r:id="rId38"/>
      <p:bold r:id="rId39"/>
      <p:italic r:id="rId40"/>
      <p:boldItalic r:id="rId41"/>
    </p:embeddedFont>
    <p:embeddedFont>
      <p:font typeface="Raleway Black" pitchFamily="2" charset="-52"/>
      <p:bold r:id="rId42"/>
      <p:boldItalic r:id="rId43"/>
    </p:embeddedFont>
    <p:embeddedFont>
      <p:font typeface="Raleway Bold" charset="-52"/>
      <p:bold r:id="rId44"/>
    </p:embeddedFont>
    <p:embeddedFont>
      <p:font typeface="Raleway Medium" pitchFamily="2" charset="-52"/>
      <p:regular r:id="rId45"/>
      <p:italic r:id="rId46"/>
    </p:embeddedFont>
    <p:embeddedFont>
      <p:font typeface="Raleway SemiBold" pitchFamily="2" charset="-52"/>
      <p:bold r:id="rId47"/>
      <p:boldItalic r:id="rId48"/>
    </p:embeddedFont>
    <p:embeddedFont>
      <p:font typeface="Roboto Light" panose="02000000000000000000" pitchFamily="2" charset="0"/>
      <p:regular r:id="rId49"/>
      <p: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6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4830" userDrawn="1">
          <p15:clr>
            <a:srgbClr val="A4A3A4"/>
          </p15:clr>
        </p15:guide>
        <p15:guide id="4" orient="horz" pos="1053" userDrawn="1">
          <p15:clr>
            <a:srgbClr val="A4A3A4"/>
          </p15:clr>
        </p15:guide>
        <p15:guide id="5" pos="17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008080"/>
    <a:srgbClr val="B6CF86"/>
    <a:srgbClr val="FFFFFF"/>
    <a:srgbClr val="99CC00"/>
    <a:srgbClr val="A3C47F"/>
    <a:srgbClr val="600000"/>
    <a:srgbClr val="15ABFF"/>
    <a:srgbClr val="1241D8"/>
    <a:srgbClr val="FF4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F16D43-AAAD-4F8C-AF93-60E0C640EAC7}">
  <a:tblStyle styleId="{58F16D43-AAAD-4F8C-AF93-60E0C640EA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DD41B12-433E-46FA-BBE0-0CA0C5CAB13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3" autoAdjust="0"/>
    <p:restoredTop sz="94354" autoAdjust="0"/>
  </p:normalViewPr>
  <p:slideViewPr>
    <p:cSldViewPr snapToGrid="0">
      <p:cViewPr varScale="1">
        <p:scale>
          <a:sx n="98" d="100"/>
          <a:sy n="98" d="100"/>
        </p:scale>
        <p:origin x="1253" y="82"/>
      </p:cViewPr>
      <p:guideLst>
        <p:guide orient="horz" pos="667"/>
        <p:guide pos="272"/>
        <p:guide pos="4830"/>
        <p:guide orient="horz" pos="1053"/>
        <p:guide pos="17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6694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30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76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4" name="Google Shape;58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11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07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39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93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4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rgbClr val="124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8;p19"/>
          <p:cNvPicPr preferRelativeResize="0"/>
          <p:nvPr userDrawn="1"/>
        </p:nvPicPr>
        <p:blipFill rotWithShape="1">
          <a:blip r:embed="rId2">
            <a:alphaModFix/>
          </a:blip>
          <a:srcRect l="179" r="189"/>
          <a:stretch/>
        </p:blipFill>
        <p:spPr>
          <a:xfrm>
            <a:off x="573735" y="533637"/>
            <a:ext cx="1090135" cy="2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9;p1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500" y="0"/>
            <a:ext cx="317349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69150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22"/>
          <p:cNvSpPr/>
          <p:nvPr userDrawn="1"/>
        </p:nvSpPr>
        <p:spPr>
          <a:xfrm rot="5400000">
            <a:off x="4445550" y="445375"/>
            <a:ext cx="252900" cy="9143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8296670" y="4968236"/>
            <a:ext cx="548700" cy="107722"/>
          </a:xfr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>
              <a:defRPr lang="ru" sz="700" smtClean="0">
                <a:solidFill>
                  <a:srgbClr val="666666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defRPr>
            </a:lvl1pPr>
          </a:lstStyle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‹#›</a:t>
            </a:fld>
            <a:endParaRPr lang="ru-RU" dirty="0"/>
          </a:p>
        </p:txBody>
      </p:sp>
      <p:pic>
        <p:nvPicPr>
          <p:cNvPr id="5" name="Google Shape;131;p22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03438" y="4972226"/>
            <a:ext cx="558873" cy="1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06600" y="171753"/>
            <a:ext cx="8520600" cy="572700"/>
          </a:xfrm>
        </p:spPr>
        <p:txBody>
          <a:bodyPr>
            <a:noAutofit/>
          </a:bodyPr>
          <a:lstStyle>
            <a:lvl1pPr marL="0" indent="0">
              <a:defRPr sz="2600">
                <a:solidFill>
                  <a:srgbClr val="1241D8"/>
                </a:solidFill>
                <a:latin typeface="Raleway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29789722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3185" userDrawn="1">
          <p15:clr>
            <a:srgbClr val="FBAE40"/>
          </p15:clr>
        </p15:guide>
        <p15:guide id="2" pos="18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14735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07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1_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3288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</p:sldLayoutIdLst>
  <p:transition spd="slow">
    <p:wipe dir="r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50" Type="http://schemas.openxmlformats.org/officeDocument/2006/relationships/image" Target="../media/image9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png"/><Relationship Id="rId29" Type="http://schemas.openxmlformats.org/officeDocument/2006/relationships/image" Target="../media/image70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52" Type="http://schemas.openxmlformats.org/officeDocument/2006/relationships/image" Target="../media/image9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8" Type="http://schemas.openxmlformats.org/officeDocument/2006/relationships/image" Target="../media/image49.png"/><Relationship Id="rId51" Type="http://schemas.microsoft.com/office/2007/relationships/hdphoto" Target="../media/hdphoto1.wdp"/><Relationship Id="rId3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microsoft.com/office/2007/relationships/hdphoto" Target="../media/hdphoto3.wdp"/><Relationship Id="rId3" Type="http://schemas.openxmlformats.org/officeDocument/2006/relationships/image" Target="../media/image93.png"/><Relationship Id="rId21" Type="http://schemas.openxmlformats.org/officeDocument/2006/relationships/image" Target="../media/image110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4.png"/><Relationship Id="rId3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3.png"/><Relationship Id="rId32" Type="http://schemas.openxmlformats.org/officeDocument/2006/relationships/image" Target="../media/image120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2.png"/><Relationship Id="rId28" Type="http://schemas.openxmlformats.org/officeDocument/2006/relationships/image" Target="../media/image116.png"/><Relationship Id="rId10" Type="http://schemas.openxmlformats.org/officeDocument/2006/relationships/image" Target="../media/image100.png"/><Relationship Id="rId19" Type="http://schemas.microsoft.com/office/2007/relationships/hdphoto" Target="../media/hdphoto2.wdp"/><Relationship Id="rId31" Type="http://schemas.openxmlformats.org/officeDocument/2006/relationships/image" Target="../media/image11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1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8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93.xml"/><Relationship Id="rId7" Type="http://schemas.openxmlformats.org/officeDocument/2006/relationships/image" Target="../media/image123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27.gif"/><Relationship Id="rId7" Type="http://schemas.openxmlformats.org/officeDocument/2006/relationships/image" Target="../media/image10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30.png"/><Relationship Id="rId4" Type="http://schemas.openxmlformats.org/officeDocument/2006/relationships/image" Target="../media/image128.gif"/><Relationship Id="rId9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microsoft.com/office/2007/relationships/hdphoto" Target="../media/hdphoto1.wdp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38.png"/><Relationship Id="rId7" Type="http://schemas.openxmlformats.org/officeDocument/2006/relationships/image" Target="../media/image157.sv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46.png"/><Relationship Id="rId5" Type="http://schemas.openxmlformats.org/officeDocument/2006/relationships/image" Target="../media/image135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61.png"/><Relationship Id="rId9" Type="http://schemas.openxmlformats.org/officeDocument/2006/relationships/image" Target="../media/image139.png"/><Relationship Id="rId14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63.png"/><Relationship Id="rId4" Type="http://schemas.openxmlformats.org/officeDocument/2006/relationships/image" Target="../media/image1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31.png"/><Relationship Id="rId7" Type="http://schemas.openxmlformats.org/officeDocument/2006/relationships/image" Target="../media/image16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67.png"/><Relationship Id="rId4" Type="http://schemas.openxmlformats.org/officeDocument/2006/relationships/image" Target="../media/image1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4.png"/><Relationship Id="rId5" Type="http://schemas.openxmlformats.org/officeDocument/2006/relationships/image" Target="../media/image169.png"/><Relationship Id="rId15" Type="http://schemas.openxmlformats.org/officeDocument/2006/relationships/image" Target="../media/image178.png"/><Relationship Id="rId10" Type="http://schemas.openxmlformats.org/officeDocument/2006/relationships/image" Target="../media/image173.png"/><Relationship Id="rId4" Type="http://schemas.openxmlformats.org/officeDocument/2006/relationships/image" Target="../media/image168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07" Type="http://schemas.openxmlformats.org/officeDocument/2006/relationships/image" Target="../media/image26.png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image" Target="../media/image21.png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image" Target="../media/image14.svg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image" Target="../media/image22.sv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slideLayout" Target="../slideLayouts/slideLayout2.xml"/><Relationship Id="rId9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image" Target="../media/image25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image" Target="../media/image13.png"/><Relationship Id="rId99" Type="http://schemas.openxmlformats.org/officeDocument/2006/relationships/image" Target="../media/image18.svg"/><Relationship Id="rId101" Type="http://schemas.openxmlformats.org/officeDocument/2006/relationships/image" Target="../media/image20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image" Target="../media/image16.svg"/><Relationship Id="rId104" Type="http://schemas.openxmlformats.org/officeDocument/2006/relationships/image" Target="../media/image23.pn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image" Target="../media/image11.png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image" Target="../media/image19.png"/><Relationship Id="rId105" Type="http://schemas.openxmlformats.org/officeDocument/2006/relationships/image" Target="../media/image24.sv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image" Target="../media/image12.png"/><Relationship Id="rId98" Type="http://schemas.openxmlformats.org/officeDocument/2006/relationships/image" Target="../media/image17.png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700" y="0"/>
            <a:ext cx="773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7534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5AA74-955F-42D9-87FA-77C09E451FC3}"/>
              </a:ext>
            </a:extLst>
          </p:cNvPr>
          <p:cNvSpPr txBox="1"/>
          <p:nvPr/>
        </p:nvSpPr>
        <p:spPr>
          <a:xfrm>
            <a:off x="422793" y="1679738"/>
            <a:ext cx="449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Интегрированное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бизнес планирование</a:t>
            </a:r>
          </a:p>
          <a:p>
            <a:endParaRPr lang="ru-RU" sz="2400" dirty="0"/>
          </a:p>
          <a:p>
            <a:r>
              <a:rPr lang="ru-RU" sz="1800" dirty="0">
                <a:solidFill>
                  <a:schemeClr val="bg1"/>
                </a:solidFill>
              </a:rPr>
              <a:t>Помогаем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взглянуть на данные по новому, найти новые возможности раскрыть свой бизнес потенциал</a:t>
            </a:r>
            <a:endParaRPr lang="ru-RU" sz="1800" b="1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для лучшего сегодня и завтра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3768" y="-2782"/>
            <a:ext cx="8620488" cy="572700"/>
          </a:xfrm>
        </p:spPr>
        <p:txBody>
          <a:bodyPr/>
          <a:lstStyle/>
          <a:p>
            <a:r>
              <a:rPr lang="ru-RU" sz="1600" dirty="0"/>
              <a:t>Все возможности для консолидации, унификации и интеграции сервисов и задач ИБП рамках единой платформы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fld id="{00000000-1234-1234-1234-123412341234}" type="slidenum">
              <a:rPr kumimoji="0" lang="ru-RU" sz="7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sym typeface="Arial"/>
              </a:rPr>
              <a:pPr marL="0" marR="0" lvl="0" indent="0" algn="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t>10</a:t>
            </a:fld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DE48648-45AA-D476-6BA9-F926F677DB68}"/>
              </a:ext>
            </a:extLst>
          </p:cNvPr>
          <p:cNvGrpSpPr/>
          <p:nvPr/>
        </p:nvGrpSpPr>
        <p:grpSpPr>
          <a:xfrm>
            <a:off x="305530" y="665372"/>
            <a:ext cx="8837932" cy="4227451"/>
            <a:chOff x="305530" y="665372"/>
            <a:chExt cx="8837932" cy="4227451"/>
          </a:xfrm>
        </p:grpSpPr>
        <p:sp>
          <p:nvSpPr>
            <p:cNvPr id="138" name="Прямоугольник 137">
              <a:extLst>
                <a:ext uri="{FF2B5EF4-FFF2-40B4-BE49-F238E27FC236}">
                  <a16:creationId xmlns:a16="http://schemas.microsoft.com/office/drawing/2014/main" id="{5CA3F274-EBAE-3614-3C09-3A224235C7FB}"/>
                </a:ext>
              </a:extLst>
            </p:cNvPr>
            <p:cNvSpPr/>
            <p:nvPr/>
          </p:nvSpPr>
          <p:spPr>
            <a:xfrm>
              <a:off x="318500" y="3646559"/>
              <a:ext cx="8525247" cy="533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3ADA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250814" y="2144196"/>
              <a:ext cx="4780971" cy="144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41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05530" y="800301"/>
              <a:ext cx="8538727" cy="539356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19009" y="1479755"/>
              <a:ext cx="8525247" cy="6609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3ADA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18500" y="2181354"/>
              <a:ext cx="1831139" cy="144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142485" y="2177059"/>
              <a:ext cx="1706984" cy="144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1561" y="4228100"/>
              <a:ext cx="8522696" cy="664723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68403" y="665372"/>
              <a:ext cx="1298110" cy="230832"/>
            </a:xfrm>
            <a:prstGeom prst="rect">
              <a:avLst/>
            </a:prstGeom>
            <a:solidFill>
              <a:srgbClr val="1241D8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Open Sans Medium" pitchFamily="2" charset="0"/>
                  <a:cs typeface="Open Sans Medium" pitchFamily="2" charset="0"/>
                  <a:sym typeface="Arial"/>
                </a:rPr>
                <a:t>Клиентский доступ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61000" y="4134294"/>
              <a:ext cx="827785" cy="180000"/>
            </a:xfrm>
            <a:prstGeom prst="rect">
              <a:avLst/>
            </a:prstGeom>
            <a:solidFill>
              <a:srgbClr val="1241D8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Open Sans Medium" pitchFamily="2" charset="0"/>
                  <a:cs typeface="Open Sans Medium" pitchFamily="2" charset="0"/>
                  <a:sym typeface="Arial"/>
                </a:rPr>
                <a:t>Источники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57464" y="895170"/>
              <a:ext cx="1498904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Веб-, настольное и мобильное приложения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916668" y="915400"/>
              <a:ext cx="1606093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Надстройки для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MS Office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444655" y="915400"/>
              <a:ext cx="165056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Интеграция с порталами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990820" y="915400"/>
              <a:ext cx="1485616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Публикации в соцсетях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395730" y="915138"/>
              <a:ext cx="1426093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Интеграция с ГИС</a:t>
              </a: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611089" y="1152076"/>
              <a:ext cx="564533" cy="143227"/>
              <a:chOff x="636644" y="1108139"/>
              <a:chExt cx="564680" cy="143264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644" y="1108139"/>
                <a:ext cx="143264" cy="143264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203" y="1117283"/>
                <a:ext cx="124976" cy="124976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266" y="1113742"/>
                <a:ext cx="132058" cy="132058"/>
              </a:xfrm>
              <a:prstGeom prst="rect">
                <a:avLst/>
              </a:prstGeom>
            </p:spPr>
          </p:pic>
        </p:grpSp>
        <p:grpSp>
          <p:nvGrpSpPr>
            <p:cNvPr id="4" name="Группа 3"/>
            <p:cNvGrpSpPr/>
            <p:nvPr/>
          </p:nvGrpSpPr>
          <p:grpSpPr>
            <a:xfrm>
              <a:off x="2106451" y="1121545"/>
              <a:ext cx="610285" cy="161958"/>
              <a:chOff x="2073294" y="1098771"/>
              <a:chExt cx="610444" cy="162000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3294" y="1098771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7516" y="1098771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1738" y="1098771"/>
                <a:ext cx="162000" cy="162000"/>
              </a:xfrm>
              <a:prstGeom prst="rect">
                <a:avLst/>
              </a:prstGeom>
            </p:spPr>
          </p:pic>
        </p:grpSp>
        <p:grpSp>
          <p:nvGrpSpPr>
            <p:cNvPr id="5" name="Группа 4"/>
            <p:cNvGrpSpPr/>
            <p:nvPr/>
          </p:nvGrpSpPr>
          <p:grpSpPr>
            <a:xfrm>
              <a:off x="3637488" y="1112620"/>
              <a:ext cx="613115" cy="161958"/>
              <a:chOff x="3619860" y="1098771"/>
              <a:chExt cx="613274" cy="162000"/>
            </a:xfrm>
          </p:grpSpPr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860" y="1098771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6786" y="1141379"/>
                <a:ext cx="396348" cy="101391"/>
              </a:xfrm>
              <a:prstGeom prst="rect">
                <a:avLst/>
              </a:prstGeom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5161233" y="1147671"/>
              <a:ext cx="750776" cy="143963"/>
              <a:chOff x="5042890" y="1107771"/>
              <a:chExt cx="750971" cy="144000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2890" y="1107771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5214" y="1107771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7538" y="1107771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9861" y="1107771"/>
                <a:ext cx="144000" cy="144000"/>
              </a:xfrm>
              <a:prstGeom prst="rect">
                <a:avLst/>
              </a:prstGeom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6585549" y="1122523"/>
              <a:ext cx="1137709" cy="161958"/>
              <a:chOff x="6431923" y="1098771"/>
              <a:chExt cx="1138005" cy="162000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1923" y="1098771"/>
                <a:ext cx="162000" cy="162000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7139" y="1107771"/>
                <a:ext cx="485999" cy="144000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362" y="1125771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7574" y="1125771"/>
                <a:ext cx="312354" cy="90000"/>
              </a:xfrm>
              <a:prstGeom prst="rect">
                <a:avLst/>
              </a:prstGeom>
            </p:spPr>
          </p:pic>
        </p:grpSp>
        <p:sp>
          <p:nvSpPr>
            <p:cNvPr id="44" name="Прямоугольник 43"/>
            <p:cNvSpPr/>
            <p:nvPr/>
          </p:nvSpPr>
          <p:spPr>
            <a:xfrm>
              <a:off x="498589" y="1783593"/>
              <a:ext cx="951083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Аналитические</a:t>
              </a:r>
            </a:p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запросы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417956" y="1783593"/>
              <a:ext cx="972802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Аналитические</a:t>
              </a:r>
            </a:p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панели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724690" y="1777663"/>
              <a:ext cx="1107211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Анализ временных рядов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672072" y="1783593"/>
              <a:ext cx="1190691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Конструктор моделей и расчетов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7714805" y="1750907"/>
              <a:ext cx="11827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Импорт, экспорт</a:t>
              </a:r>
            </a:p>
            <a:p>
              <a:pPr marL="0" marR="0" lvl="0" indent="0" algn="ctr" defTabSz="914171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 преобразование данных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662205" y="1783593"/>
              <a:ext cx="1182795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Управление бизнес-процессами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456120" y="1791094"/>
              <a:ext cx="1398750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Интерактивные </a:t>
              </a:r>
            </a:p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формы ввода данных</a:t>
              </a: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261" y="1616891"/>
              <a:ext cx="161958" cy="16195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829" y="1616891"/>
              <a:ext cx="161958" cy="16195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622" y="1616891"/>
              <a:ext cx="161958" cy="161958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943" y="1615400"/>
              <a:ext cx="161958" cy="161958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950" y="1616891"/>
              <a:ext cx="161958" cy="161958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298" y="1584205"/>
              <a:ext cx="161958" cy="161958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481" y="1616891"/>
              <a:ext cx="161958" cy="161958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23" y="1616891"/>
              <a:ext cx="161958" cy="161958"/>
            </a:xfrm>
            <a:prstGeom prst="rect">
              <a:avLst/>
            </a:prstGeom>
          </p:spPr>
        </p:pic>
        <p:sp>
          <p:nvSpPr>
            <p:cNvPr id="61" name="Прямоугольник 60"/>
            <p:cNvSpPr/>
            <p:nvPr/>
          </p:nvSpPr>
          <p:spPr>
            <a:xfrm>
              <a:off x="370960" y="2339098"/>
              <a:ext cx="1732034" cy="1328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Управление НСИ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Хранилище данных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Менеджер безопасности (группы, привилегии, пользователи, аудит)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Конструктор бизнес-приложений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Планировщик задач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Менеджер обновлений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158002" y="2346912"/>
              <a:ext cx="1726284" cy="13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Библиотека визуальных компонентов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Вызов внешних модулей решения задач (LpSolve, Gurobi, Lindo)</a:t>
              </a: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SDK.NET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Java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Интеграция с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R. Python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  <a:p>
              <a:pPr marL="92052" marR="0" lvl="0" indent="-92052" algn="l" defTabSz="914171" rtl="0" eaLnBrk="1" fontAlgn="auto" latinLnBrk="0" hangingPunct="1">
                <a:spcBef>
                  <a:spcPts val="200"/>
                </a:spcBef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Прикладной сценарный язык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Fore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537597" y="4324810"/>
              <a:ext cx="1198310" cy="333331"/>
              <a:chOff x="1155671" y="4369396"/>
              <a:chExt cx="1198622" cy="333418"/>
            </a:xfrm>
          </p:grpSpPr>
          <p:sp>
            <p:nvSpPr>
              <p:cNvPr id="105" name="Прямоугольник 104"/>
              <p:cNvSpPr/>
              <p:nvPr/>
            </p:nvSpPr>
            <p:spPr>
              <a:xfrm>
                <a:off x="1155671" y="4369396"/>
                <a:ext cx="1198622" cy="174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lnSpc>
                    <a:spcPts val="6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241D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Большие данные</a:t>
                </a:r>
              </a:p>
            </p:txBody>
          </p:sp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3929" y="4594814"/>
                <a:ext cx="306819" cy="108000"/>
              </a:xfrm>
              <a:prstGeom prst="rect">
                <a:avLst/>
              </a:prstGeom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1703" y="4586863"/>
                <a:ext cx="220909" cy="108000"/>
              </a:xfrm>
              <a:prstGeom prst="rect">
                <a:avLst/>
              </a:prstGeom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046" y="4568656"/>
                <a:ext cx="489683" cy="126000"/>
              </a:xfrm>
              <a:prstGeom prst="rect">
                <a:avLst/>
              </a:prstGeom>
            </p:spPr>
          </p:pic>
        </p:grpSp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7" y="4527122"/>
              <a:ext cx="464504" cy="125967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309" y="4739928"/>
              <a:ext cx="498619" cy="125967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021" y="4542361"/>
              <a:ext cx="519615" cy="125967"/>
            </a:xfrm>
            <a:prstGeom prst="rect">
              <a:avLst/>
            </a:prstGeom>
          </p:spPr>
        </p:pic>
        <p:grpSp>
          <p:nvGrpSpPr>
            <p:cNvPr id="132" name="Группа 131"/>
            <p:cNvGrpSpPr/>
            <p:nvPr/>
          </p:nvGrpSpPr>
          <p:grpSpPr>
            <a:xfrm>
              <a:off x="7338235" y="4295981"/>
              <a:ext cx="1110780" cy="492491"/>
              <a:chOff x="3786904" y="4374944"/>
              <a:chExt cx="1111069" cy="492619"/>
            </a:xfrm>
          </p:grpSpPr>
          <p:sp>
            <p:nvSpPr>
              <p:cNvPr id="107" name="Прямоугольник 106"/>
              <p:cNvSpPr/>
              <p:nvPr/>
            </p:nvSpPr>
            <p:spPr>
              <a:xfrm>
                <a:off x="3786904" y="4374944"/>
                <a:ext cx="1111069" cy="174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lnSpc>
                    <a:spcPts val="6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241D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Плоские файлы</a:t>
                </a:r>
              </a:p>
            </p:txBody>
          </p:sp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0277" y="4582727"/>
                <a:ext cx="280350" cy="126000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2421" y="4582727"/>
                <a:ext cx="280350" cy="126000"/>
              </a:xfrm>
              <a:prstGeom prst="rect">
                <a:avLst/>
              </a:prstGeom>
            </p:spPr>
          </p:pic>
          <p:pic>
            <p:nvPicPr>
              <p:cNvPr id="123" name="Рисунок 122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458" y="4582727"/>
                <a:ext cx="280350" cy="126000"/>
              </a:xfrm>
              <a:prstGeom prst="rect">
                <a:avLst/>
              </a:prstGeom>
            </p:spPr>
          </p:pic>
          <p:pic>
            <p:nvPicPr>
              <p:cNvPr id="124" name="Рисунок 123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0277" y="4739757"/>
                <a:ext cx="280350" cy="126000"/>
              </a:xfrm>
              <a:prstGeom prst="rect">
                <a:avLst/>
              </a:prstGeom>
            </p:spPr>
          </p:pic>
          <p:pic>
            <p:nvPicPr>
              <p:cNvPr id="125" name="Рисунок 124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2421" y="4741563"/>
                <a:ext cx="280350" cy="126000"/>
              </a:xfrm>
              <a:prstGeom prst="rect">
                <a:avLst/>
              </a:prstGeom>
            </p:spPr>
          </p:pic>
          <p:pic>
            <p:nvPicPr>
              <p:cNvPr id="126" name="Рисунок 125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458" y="4734971"/>
                <a:ext cx="280350" cy="126000"/>
              </a:xfrm>
              <a:prstGeom prst="rect">
                <a:avLst/>
              </a:prstGeom>
            </p:spPr>
          </p:pic>
        </p:grpSp>
        <p:grpSp>
          <p:nvGrpSpPr>
            <p:cNvPr id="133" name="Группа 132"/>
            <p:cNvGrpSpPr/>
            <p:nvPr/>
          </p:nvGrpSpPr>
          <p:grpSpPr>
            <a:xfrm>
              <a:off x="5109811" y="4316322"/>
              <a:ext cx="948675" cy="324923"/>
              <a:chOff x="4860907" y="4374944"/>
              <a:chExt cx="948922" cy="325007"/>
            </a:xfrm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4860907" y="4374944"/>
                <a:ext cx="948922" cy="174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lnSpc>
                    <a:spcPts val="6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241D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Веб-сервисы</a:t>
                </a:r>
              </a:p>
            </p:txBody>
          </p: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8997" y="4573951"/>
                <a:ext cx="280350" cy="126000"/>
              </a:xfrm>
              <a:prstGeom prst="rect">
                <a:avLst/>
              </a:prstGeom>
            </p:spPr>
          </p:pic>
        </p:grpSp>
        <p:grpSp>
          <p:nvGrpSpPr>
            <p:cNvPr id="134" name="Группа 133"/>
            <p:cNvGrpSpPr/>
            <p:nvPr/>
          </p:nvGrpSpPr>
          <p:grpSpPr>
            <a:xfrm>
              <a:off x="3569656" y="4299497"/>
              <a:ext cx="1306396" cy="334571"/>
              <a:chOff x="5758575" y="4374944"/>
              <a:chExt cx="1306736" cy="334658"/>
            </a:xfrm>
          </p:grpSpPr>
          <p:sp>
            <p:nvSpPr>
              <p:cNvPr id="109" name="Прямоугольник 108"/>
              <p:cNvSpPr/>
              <p:nvPr/>
            </p:nvSpPr>
            <p:spPr>
              <a:xfrm>
                <a:off x="5758575" y="4374944"/>
                <a:ext cx="1306736" cy="215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1241D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Реляционные СУБД</a:t>
                </a:r>
              </a:p>
            </p:txBody>
          </p:sp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7638" y="4583599"/>
                <a:ext cx="330750" cy="126000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6838" y="4583602"/>
                <a:ext cx="280350" cy="126000"/>
              </a:xfrm>
              <a:prstGeom prst="rect">
                <a:avLst/>
              </a:prstGeom>
            </p:spPr>
          </p:pic>
        </p:grpSp>
        <p:grpSp>
          <p:nvGrpSpPr>
            <p:cNvPr id="135" name="Группа 134"/>
            <p:cNvGrpSpPr/>
            <p:nvPr/>
          </p:nvGrpSpPr>
          <p:grpSpPr>
            <a:xfrm>
              <a:off x="5939896" y="4309054"/>
              <a:ext cx="1315740" cy="301412"/>
              <a:chOff x="7132045" y="4374938"/>
              <a:chExt cx="1316083" cy="301491"/>
            </a:xfrm>
          </p:grpSpPr>
          <p:sp>
            <p:nvSpPr>
              <p:cNvPr id="110" name="Прямоугольник 109"/>
              <p:cNvSpPr/>
              <p:nvPr/>
            </p:nvSpPr>
            <p:spPr>
              <a:xfrm>
                <a:off x="7132045" y="4374938"/>
                <a:ext cx="1316083" cy="174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lnSpc>
                    <a:spcPts val="6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241D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Многомерные СУБД</a:t>
                </a:r>
              </a:p>
            </p:txBody>
          </p:sp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5158" y="4550429"/>
                <a:ext cx="280350" cy="126000"/>
              </a:xfrm>
              <a:prstGeom prst="rect">
                <a:avLst/>
              </a:prstGeom>
            </p:spPr>
          </p:pic>
        </p:grpSp>
        <p:cxnSp>
          <p:nvCxnSpPr>
            <p:cNvPr id="148" name="Прямая со стрелкой 147"/>
            <p:cNvCxnSpPr/>
            <p:nvPr/>
          </p:nvCxnSpPr>
          <p:spPr>
            <a:xfrm>
              <a:off x="2159432" y="3104830"/>
              <a:ext cx="71981" cy="1741"/>
            </a:xfrm>
            <a:prstGeom prst="straightConnector1">
              <a:avLst/>
            </a:prstGeom>
            <a:ln>
              <a:solidFill>
                <a:srgbClr val="124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 стрелкой 150"/>
            <p:cNvCxnSpPr/>
            <p:nvPr/>
          </p:nvCxnSpPr>
          <p:spPr>
            <a:xfrm flipH="1">
              <a:off x="7069998" y="3102159"/>
              <a:ext cx="71981" cy="2149"/>
            </a:xfrm>
            <a:prstGeom prst="straightConnector1">
              <a:avLst/>
            </a:prstGeom>
            <a:ln>
              <a:solidFill>
                <a:srgbClr val="1241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3547086" y="1406693"/>
              <a:ext cx="2008513" cy="172755"/>
            </a:xfrm>
            <a:prstGeom prst="rect">
              <a:avLst/>
            </a:prstGeom>
            <a:solidFill>
              <a:srgbClr val="23B7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47248" y="1416591"/>
              <a:ext cx="2045535" cy="1872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ts val="700"/>
                </a:lnSpc>
                <a:defRPr sz="90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defRPr>
              </a:lvl1pPr>
            </a:lstStyle>
            <a:p>
              <a:pPr marL="0" marR="0" lvl="0" indent="0" algn="ctr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sym typeface="Arial"/>
                </a:rPr>
                <a:t>Пользовательские инструменты</a:t>
              </a:r>
            </a:p>
          </p:txBody>
        </p:sp>
        <p:sp>
          <p:nvSpPr>
            <p:cNvPr id="137" name="Прямоугольник 136"/>
            <p:cNvSpPr/>
            <p:nvPr/>
          </p:nvSpPr>
          <p:spPr>
            <a:xfrm>
              <a:off x="2247337" y="2176289"/>
              <a:ext cx="4786070" cy="183552"/>
            </a:xfrm>
            <a:prstGeom prst="rect">
              <a:avLst/>
            </a:prstGeom>
            <a:solidFill>
              <a:srgbClr val="FF41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60691" y="2184233"/>
              <a:ext cx="4247504" cy="1872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Open Sans Medium" pitchFamily="2" charset="0"/>
                  <a:cs typeface="Open Sans Medium" pitchFamily="2" charset="0"/>
                  <a:sym typeface="Arial"/>
                </a:rPr>
                <a:t>Прикладные сервисы и бизнес приложения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326314" y="2172716"/>
              <a:ext cx="1836000" cy="207749"/>
              <a:chOff x="441577" y="2172607"/>
              <a:chExt cx="1736309" cy="207803"/>
            </a:xfrm>
          </p:grpSpPr>
          <p:sp>
            <p:nvSpPr>
              <p:cNvPr id="140" name="Прямоугольник 139"/>
              <p:cNvSpPr/>
              <p:nvPr/>
            </p:nvSpPr>
            <p:spPr>
              <a:xfrm>
                <a:off x="441577" y="2176122"/>
                <a:ext cx="1736309" cy="183473"/>
              </a:xfrm>
              <a:prstGeom prst="rect">
                <a:avLst/>
              </a:prstGeom>
              <a:solidFill>
                <a:srgbClr val="1241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85333" y="2172607"/>
                <a:ext cx="1668218" cy="2078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171" rtl="0" eaLnBrk="1" fontAlgn="auto" latinLnBrk="0" hangingPunct="1">
                  <a:lnSpc>
                    <a:spcPts val="9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aleway" pitchFamily="2" charset="-52"/>
                    <a:ea typeface="Open Sans Medium" pitchFamily="2" charset="0"/>
                    <a:cs typeface="Open Sans Medium" pitchFamily="2" charset="0"/>
                    <a:sym typeface="Arial"/>
                  </a:rPr>
                  <a:t>Сервисы конфигурирования</a:t>
                </a:r>
              </a:p>
            </p:txBody>
          </p:sp>
        </p:grpSp>
        <p:grpSp>
          <p:nvGrpSpPr>
            <p:cNvPr id="139" name="Группа 138"/>
            <p:cNvGrpSpPr/>
            <p:nvPr/>
          </p:nvGrpSpPr>
          <p:grpSpPr>
            <a:xfrm>
              <a:off x="7141978" y="2169542"/>
              <a:ext cx="1886061" cy="207749"/>
              <a:chOff x="446412" y="2091214"/>
              <a:chExt cx="1886552" cy="207803"/>
            </a:xfrm>
          </p:grpSpPr>
          <p:sp>
            <p:nvSpPr>
              <p:cNvPr id="141" name="Прямоугольник 140"/>
              <p:cNvSpPr/>
              <p:nvPr/>
            </p:nvSpPr>
            <p:spPr>
              <a:xfrm>
                <a:off x="446412" y="2099278"/>
                <a:ext cx="1707935" cy="172578"/>
              </a:xfrm>
              <a:prstGeom prst="rect">
                <a:avLst/>
              </a:prstGeom>
              <a:solidFill>
                <a:srgbClr val="1241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473418" y="2091214"/>
                <a:ext cx="1859546" cy="2078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171" rtl="0" eaLnBrk="1" fontAlgn="auto" latinLnBrk="0" hangingPunct="1">
                  <a:lnSpc>
                    <a:spcPts val="9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aleway" pitchFamily="2" charset="-52"/>
                    <a:ea typeface="Open Sans Medium" pitchFamily="2" charset="0"/>
                    <a:cs typeface="Open Sans Medium" pitchFamily="2" charset="0"/>
                    <a:sym typeface="Arial"/>
                  </a:rPr>
                  <a:t>Инструменты разработки</a:t>
                </a:r>
              </a:p>
            </p:txBody>
          </p:sp>
        </p:grpSp>
        <p:sp>
          <p:nvSpPr>
            <p:cNvPr id="17" name="Равнобедренный треугольник 16"/>
            <p:cNvSpPr/>
            <p:nvPr/>
          </p:nvSpPr>
          <p:spPr>
            <a:xfrm flipV="1">
              <a:off x="4576452" y="2140235"/>
              <a:ext cx="65071" cy="35991"/>
            </a:xfrm>
            <a:prstGeom prst="triangle">
              <a:avLst/>
            </a:prstGeom>
            <a:solidFill>
              <a:srgbClr val="3ADA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2109669" y="1783593"/>
              <a:ext cx="1107211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Отчеты</a:t>
              </a:r>
            </a:p>
          </p:txBody>
        </p:sp>
        <p:sp>
          <p:nvSpPr>
            <p:cNvPr id="142" name="Прямоугольник 141"/>
            <p:cNvSpPr/>
            <p:nvPr/>
          </p:nvSpPr>
          <p:spPr>
            <a:xfrm>
              <a:off x="7717369" y="915138"/>
              <a:ext cx="1426093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Инструменты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Self- Service BI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5" name="Рисунок 144"/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" t="4182" r="51830" b="18142"/>
            <a:stretch/>
          </p:blipFill>
          <p:spPr>
            <a:xfrm>
              <a:off x="8470223" y="1122827"/>
              <a:ext cx="312683" cy="129503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108326" y="1072318"/>
              <a:ext cx="885566" cy="245991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F1B794B-F192-13A9-57E2-8296243FA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2782839" y="4388425"/>
              <a:ext cx="511688" cy="383766"/>
            </a:xfrm>
            <a:prstGeom prst="rect">
              <a:avLst/>
            </a:prstGeom>
          </p:spPr>
        </p:pic>
        <p:sp>
          <p:nvSpPr>
            <p:cNvPr id="106" name="Прямоугольник 105"/>
            <p:cNvSpPr/>
            <p:nvPr/>
          </p:nvSpPr>
          <p:spPr>
            <a:xfrm>
              <a:off x="1796926" y="4330364"/>
              <a:ext cx="1392230" cy="174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Хранилища данных</a:t>
              </a: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075" y="4720432"/>
              <a:ext cx="236229" cy="122897"/>
            </a:xfrm>
            <a:prstGeom prst="rect">
              <a:avLst/>
            </a:prstGeom>
          </p:spPr>
        </p:pic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200" y="4505292"/>
              <a:ext cx="301797" cy="125967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761" y="4748126"/>
              <a:ext cx="413894" cy="71981"/>
            </a:xfrm>
            <a:prstGeom prst="rect">
              <a:avLst/>
            </a:prstGeom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509" y="4739927"/>
              <a:ext cx="259807" cy="125967"/>
            </a:xfrm>
            <a:prstGeom prst="rect">
              <a:avLst/>
            </a:prstGeom>
          </p:spPr>
        </p:pic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73E43DBD-8CB4-1260-4F53-58B73B31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130" y="3669161"/>
              <a:ext cx="502964" cy="510584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084C13C-3E8D-B514-8341-BD832FC95685}"/>
                </a:ext>
              </a:extLst>
            </p:cNvPr>
            <p:cNvSpPr txBox="1"/>
            <p:nvPr/>
          </p:nvSpPr>
          <p:spPr>
            <a:xfrm>
              <a:off x="3365149" y="3658120"/>
              <a:ext cx="2360972" cy="1872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ts val="700"/>
                </a:lnSpc>
                <a:defRPr sz="90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defRPr>
              </a:lvl1pPr>
            </a:lstStyle>
            <a:p>
              <a:pPr marL="0" marR="0" lvl="0" indent="0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aleway" pitchFamily="2" charset="-52"/>
                  <a:sym typeface="Arial"/>
                </a:rPr>
                <a:t>Форсайт. Платформа данных (ХД)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CA23E47-EA63-BC36-F210-52D05BC648F2}"/>
                </a:ext>
              </a:extLst>
            </p:cNvPr>
            <p:cNvSpPr txBox="1"/>
            <p:nvPr/>
          </p:nvSpPr>
          <p:spPr>
            <a:xfrm>
              <a:off x="2087073" y="3881910"/>
              <a:ext cx="1224000" cy="2154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Сбор данных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FB4DF5A-B5E8-F9CB-1670-60214E872F58}"/>
                </a:ext>
              </a:extLst>
            </p:cNvPr>
            <p:cNvSpPr txBox="1"/>
            <p:nvPr/>
          </p:nvSpPr>
          <p:spPr>
            <a:xfrm>
              <a:off x="3345219" y="3881910"/>
              <a:ext cx="1224000" cy="2154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Хранение данных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A079C93-E6C0-62CF-B841-682AC5878149}"/>
                </a:ext>
              </a:extLst>
            </p:cNvPr>
            <p:cNvSpPr txBox="1"/>
            <p:nvPr/>
          </p:nvSpPr>
          <p:spPr>
            <a:xfrm>
              <a:off x="792893" y="3881910"/>
              <a:ext cx="1260000" cy="2154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Управление моделью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CA230D6-7AB3-28EB-BB13-FF46B08F0B98}"/>
                </a:ext>
              </a:extLst>
            </p:cNvPr>
            <p:cNvSpPr txBox="1"/>
            <p:nvPr/>
          </p:nvSpPr>
          <p:spPr>
            <a:xfrm>
              <a:off x="4605839" y="3880292"/>
              <a:ext cx="1224000" cy="2154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Подготовка данных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9DAF426F-D2FA-EE71-2C26-DCF778F0E2E5}"/>
                </a:ext>
              </a:extLst>
            </p:cNvPr>
            <p:cNvSpPr txBox="1"/>
            <p:nvPr/>
          </p:nvSpPr>
          <p:spPr>
            <a:xfrm>
              <a:off x="5858686" y="3880294"/>
              <a:ext cx="1620000" cy="2154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Управление ЖЦ информации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13DF1EAC-39F3-13C1-C5FE-DA2C026D009B}"/>
                </a:ext>
              </a:extLst>
            </p:cNvPr>
            <p:cNvSpPr txBox="1"/>
            <p:nvPr/>
          </p:nvSpPr>
          <p:spPr>
            <a:xfrm>
              <a:off x="7509479" y="3880294"/>
              <a:ext cx="1224000" cy="2154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Администрирование</a:t>
              </a:r>
            </a:p>
          </p:txBody>
        </p:sp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9E5B87E5-66A9-2353-2396-D3EF18A1ED21}"/>
                </a:ext>
              </a:extLst>
            </p:cNvPr>
            <p:cNvGrpSpPr/>
            <p:nvPr/>
          </p:nvGrpSpPr>
          <p:grpSpPr>
            <a:xfrm>
              <a:off x="2213774" y="2392202"/>
              <a:ext cx="1169729" cy="578900"/>
              <a:chOff x="2254948" y="2362448"/>
              <a:chExt cx="1245396" cy="578900"/>
            </a:xfrm>
          </p:grpSpPr>
          <p:sp>
            <p:nvSpPr>
              <p:cNvPr id="158" name="Прямоугольник 157">
                <a:extLst>
                  <a:ext uri="{FF2B5EF4-FFF2-40B4-BE49-F238E27FC236}">
                    <a16:creationId xmlns:a16="http://schemas.microsoft.com/office/drawing/2014/main" id="{0E1FFEA3-B6A1-BF2F-9DA5-E9B114706AA9}"/>
                  </a:ext>
                </a:extLst>
              </p:cNvPr>
              <p:cNvSpPr/>
              <p:nvPr/>
            </p:nvSpPr>
            <p:spPr>
              <a:xfrm>
                <a:off x="2254948" y="2362448"/>
                <a:ext cx="1245396" cy="184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defTabSz="914171" rtl="0" eaLnBrk="1" fontAlgn="auto" latinLnBrk="0" hangingPunct="1">
                  <a:lnSpc>
                    <a:spcPts val="7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417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Модель данных</a:t>
                </a:r>
              </a:p>
            </p:txBody>
          </p:sp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id="{9E537699-F3EA-295B-8990-354D435727A3}"/>
                  </a:ext>
                </a:extLst>
              </p:cNvPr>
              <p:cNvSpPr/>
              <p:nvPr/>
            </p:nvSpPr>
            <p:spPr>
              <a:xfrm>
                <a:off x="2361411" y="2464294"/>
                <a:ext cx="817585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marL="88878" marR="0" lvl="0" indent="-88878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Кубы</a:t>
                </a:r>
              </a:p>
              <a:p>
                <a:pPr marL="88878" marR="0" lvl="0" indent="-88878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Измерения</a:t>
                </a:r>
              </a:p>
              <a:p>
                <a:pPr marL="88878" indent="-88878" defTabSz="914171">
                  <a:buClr>
                    <a:srgbClr val="FF4178"/>
                  </a:buClr>
                  <a:buFont typeface="Calibri Light" panose="020F0302020204030204" pitchFamily="34" charset="0"/>
                  <a:buChar char="‐"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Иерархии</a:t>
                </a:r>
              </a:p>
              <a:p>
                <a:pPr marL="88878" indent="-88878" defTabSz="914171">
                  <a:buClr>
                    <a:srgbClr val="FF4178"/>
                  </a:buClr>
                  <a:buFont typeface="Calibri Light" panose="020F0302020204030204" pitchFamily="34" charset="0"/>
                  <a:buChar char="‐"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Справочники</a:t>
                </a:r>
              </a:p>
              <a:p>
                <a:pPr marL="88878" indent="-88878" defTabSz="914171">
                  <a:buClr>
                    <a:srgbClr val="FF4178"/>
                  </a:buClr>
                  <a:buFont typeface="Calibri Light" panose="020F0302020204030204" pitchFamily="34" charset="0"/>
                  <a:buChar char="‐"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Таблицы СУБД</a:t>
                </a:r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D56F7805-C287-5DE4-F5F4-0F63D698D874}"/>
                </a:ext>
              </a:extLst>
            </p:cNvPr>
            <p:cNvGrpSpPr/>
            <p:nvPr/>
          </p:nvGrpSpPr>
          <p:grpSpPr>
            <a:xfrm>
              <a:off x="2213694" y="2951588"/>
              <a:ext cx="1559384" cy="518591"/>
              <a:chOff x="2213694" y="3098908"/>
              <a:chExt cx="1559384" cy="518591"/>
            </a:xfrm>
          </p:grpSpPr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id="{8C6E723F-6A42-DF19-E44C-23290C31F69A}"/>
                  </a:ext>
                </a:extLst>
              </p:cNvPr>
              <p:cNvSpPr/>
              <p:nvPr/>
            </p:nvSpPr>
            <p:spPr>
              <a:xfrm>
                <a:off x="2213694" y="3098908"/>
                <a:ext cx="1559384" cy="184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lnSpc>
                    <a:spcPts val="7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417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Бизнес-процессы</a:t>
                </a:r>
              </a:p>
            </p:txBody>
          </p:sp>
          <p:sp>
            <p:nvSpPr>
              <p:cNvPr id="167" name="Прямоугольник 166">
                <a:extLst>
                  <a:ext uri="{FF2B5EF4-FFF2-40B4-BE49-F238E27FC236}">
                    <a16:creationId xmlns:a16="http://schemas.microsoft.com/office/drawing/2014/main" id="{61F9549F-8C7F-5962-DDD6-3C067BFE94D2}"/>
                  </a:ext>
                </a:extLst>
              </p:cNvPr>
              <p:cNvSpPr/>
              <p:nvPr/>
            </p:nvSpPr>
            <p:spPr>
              <a:xfrm>
                <a:off x="2324001" y="3217389"/>
                <a:ext cx="119368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marL="88878" marR="0" lvl="0" indent="-88878" algn="l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Определение и настройка</a:t>
                </a:r>
              </a:p>
              <a:p>
                <a:pPr marL="88878" marR="0" lvl="0" indent="-88878" algn="l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Мониторинг выполнения</a:t>
                </a:r>
              </a:p>
              <a:p>
                <a:pPr marL="88878" marR="0" lvl="0" indent="-88878" algn="l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lang="ru-RU" sz="500" dirty="0"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</a:rPr>
                  <a:t>Статусы и уведомления</a:t>
                </a:r>
              </a:p>
              <a:p>
                <a:pPr marL="88878" marR="0" lvl="0" indent="-88878" algn="l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Дерево процессов</a:t>
                </a:r>
              </a:p>
            </p:txBody>
          </p:sp>
        </p:grp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2AC863A8-4093-CD3B-3BEC-500635980D06}"/>
                </a:ext>
              </a:extLst>
            </p:cNvPr>
            <p:cNvSpPr/>
            <p:nvPr/>
          </p:nvSpPr>
          <p:spPr>
            <a:xfrm>
              <a:off x="3202328" y="2398548"/>
              <a:ext cx="1313891" cy="184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417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Бизнес приложения</a:t>
              </a:r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A0529EFB-2358-B5C0-AAC2-95047AADA406}"/>
                </a:ext>
              </a:extLst>
            </p:cNvPr>
            <p:cNvSpPr/>
            <p:nvPr/>
          </p:nvSpPr>
          <p:spPr>
            <a:xfrm>
              <a:off x="3301541" y="2488607"/>
              <a:ext cx="129683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marL="88878" marR="0" lvl="0" indent="-88878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Бюджетирование и финансовое планирование</a:t>
              </a:r>
            </a:p>
            <a:p>
              <a:pPr marL="88878" marR="0" lvl="0" indent="-88878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Интегрированное  бизнес планирование</a:t>
              </a:r>
            </a:p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Управление инвестициями</a:t>
              </a:r>
            </a:p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Формирование сводной управленческой отчетности</a:t>
              </a:r>
            </a:p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Финансовая консолидация</a:t>
              </a:r>
            </a:p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Аллокации</a:t>
              </a:r>
            </a:p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Кредитно-инвестиционная деятельность банка</a:t>
              </a:r>
            </a:p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Мобильные решения</a:t>
              </a:r>
              <a:endParaRPr kumimoji="0" lang="ru-RU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78" name="Рисунок 177">
              <a:extLst>
                <a:ext uri="{FF2B5EF4-FFF2-40B4-BE49-F238E27FC236}">
                  <a16:creationId xmlns:a16="http://schemas.microsoft.com/office/drawing/2014/main" id="{162DDF51-5E98-620B-8FE2-8F4EEF63F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3150644" y="1616891"/>
              <a:ext cx="144000" cy="160616"/>
            </a:xfrm>
            <a:prstGeom prst="rect">
              <a:avLst/>
            </a:prstGeom>
          </p:spPr>
        </p:pic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25FC59C4-B4FA-76F7-03B5-7E81C50D4DE3}"/>
                </a:ext>
              </a:extLst>
            </p:cNvPr>
            <p:cNvSpPr/>
            <p:nvPr/>
          </p:nvSpPr>
          <p:spPr>
            <a:xfrm>
              <a:off x="2641834" y="1788768"/>
              <a:ext cx="1107211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Умные</a:t>
              </a:r>
            </a:p>
            <a:p>
              <a:pPr marL="0" marR="0" lvl="0" indent="0" algn="ctr" defTabSz="914171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241D8"/>
                </a:buClr>
                <a:buSzTx/>
                <a:buFont typeface="Arial"/>
                <a:buNone/>
                <a:tabLst/>
                <a:defRPr/>
              </a:pPr>
              <a:r>
                <a:rPr lang="ru-RU" sz="8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таблицы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82" name="Группа 181">
              <a:extLst>
                <a:ext uri="{FF2B5EF4-FFF2-40B4-BE49-F238E27FC236}">
                  <a16:creationId xmlns:a16="http://schemas.microsoft.com/office/drawing/2014/main" id="{4945B5CB-502A-6B8E-2908-E9F91A6497F8}"/>
                </a:ext>
              </a:extLst>
            </p:cNvPr>
            <p:cNvGrpSpPr/>
            <p:nvPr/>
          </p:nvGrpSpPr>
          <p:grpSpPr>
            <a:xfrm>
              <a:off x="4483698" y="2375009"/>
              <a:ext cx="1321899" cy="819211"/>
              <a:chOff x="4454388" y="2375009"/>
              <a:chExt cx="1321899" cy="819211"/>
            </a:xfrm>
          </p:grpSpPr>
          <p:sp>
            <p:nvSpPr>
              <p:cNvPr id="170" name="Прямоугольник 169">
                <a:extLst>
                  <a:ext uri="{FF2B5EF4-FFF2-40B4-BE49-F238E27FC236}">
                    <a16:creationId xmlns:a16="http://schemas.microsoft.com/office/drawing/2014/main" id="{6E2DE321-0783-3E6F-E338-2C21ADA1AC9C}"/>
                  </a:ext>
                </a:extLst>
              </p:cNvPr>
              <p:cNvSpPr/>
              <p:nvPr/>
            </p:nvSpPr>
            <p:spPr>
              <a:xfrm>
                <a:off x="4454388" y="2375009"/>
                <a:ext cx="11697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2052" marR="0" lvl="0" indent="-92052" algn="l" defTabSz="914171" rtl="0" eaLnBrk="1" fontAlgn="auto" latinLnBrk="0" hangingPunct="1">
                  <a:lnSpc>
                    <a:spcPts val="9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4178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Моделирование и прогнозирование </a:t>
                </a:r>
              </a:p>
            </p:txBody>
          </p:sp>
          <p:sp>
            <p:nvSpPr>
              <p:cNvPr id="180" name="Прямоугольник 179">
                <a:extLst>
                  <a:ext uri="{FF2B5EF4-FFF2-40B4-BE49-F238E27FC236}">
                    <a16:creationId xmlns:a16="http://schemas.microsoft.com/office/drawing/2014/main" id="{154EE75C-B0B9-969B-7F81-93BBF00BA3D9}"/>
                  </a:ext>
                </a:extLst>
              </p:cNvPr>
              <p:cNvSpPr/>
              <p:nvPr/>
            </p:nvSpPr>
            <p:spPr>
              <a:xfrm>
                <a:off x="4542412" y="2640222"/>
                <a:ext cx="123387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marL="88878" marR="0" lvl="0" indent="-88878" algn="l" defTabSz="9141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4178"/>
                  </a:buClr>
                  <a:buSzTx/>
                  <a:buFont typeface="Calibri Light" panose="020F0302020204030204" pitchFamily="34" charset="0"/>
                  <a:buChar char="‐"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Библиотека функций и методов (300+)</a:t>
                </a:r>
              </a:p>
              <a:p>
                <a:pPr marL="88878" indent="-88878" defTabSz="914171">
                  <a:buClr>
                    <a:srgbClr val="FF4178"/>
                  </a:buClr>
                  <a:buFont typeface="Calibri Light" panose="020F0302020204030204" pitchFamily="34" charset="0"/>
                  <a:buChar char="‐"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Сценарное моделирование</a:t>
                </a:r>
              </a:p>
              <a:p>
                <a:pPr marL="88878" indent="-88878" defTabSz="914171">
                  <a:buClr>
                    <a:srgbClr val="FF4178"/>
                  </a:buClr>
                  <a:buFont typeface="Calibri Light" panose="020F0302020204030204" pitchFamily="34" charset="0"/>
                  <a:buChar char="‐"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Цепочки расчетов</a:t>
                </a:r>
              </a:p>
              <a:p>
                <a:pPr marL="88878" indent="-88878" defTabSz="914171">
                  <a:buClr>
                    <a:srgbClr val="FF4178"/>
                  </a:buClr>
                  <a:buFont typeface="Calibri Light" panose="020F0302020204030204" pitchFamily="34" charset="0"/>
                  <a:buChar char="‐"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itchFamily="2" charset="-52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rPr>
                  <a:t>Подключение внешних библиотек</a:t>
                </a:r>
              </a:p>
            </p:txBody>
          </p:sp>
        </p:grpSp>
        <p:sp>
          <p:nvSpPr>
            <p:cNvPr id="181" name="Прямоугольник 180"/>
            <p:cNvSpPr/>
            <p:nvPr/>
          </p:nvSpPr>
          <p:spPr>
            <a:xfrm>
              <a:off x="5733903" y="2398548"/>
              <a:ext cx="1275651" cy="184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417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Обработка данных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621EC34A-B284-C85B-1B6B-8BD59A5126C7}"/>
                </a:ext>
              </a:extLst>
            </p:cNvPr>
            <p:cNvSpPr/>
            <p:nvPr/>
          </p:nvSpPr>
          <p:spPr>
            <a:xfrm>
              <a:off x="5858332" y="2500330"/>
              <a:ext cx="117535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marL="88878" indent="-88878" defTabSz="914171">
                <a:buClr>
                  <a:srgbClr val="FF4178"/>
                </a:buClr>
                <a:buFont typeface="Calibri Light" panose="020F0302020204030204" pitchFamily="34" charset="0"/>
                <a:buChar char="‐"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Вычисления в оперативной памяти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Многомерный анализ</a:t>
              </a:r>
              <a:endParaRPr lang="en-US" sz="500" dirty="0"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</a:endParaRPr>
            </a:p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Агрегация</a:t>
              </a:r>
            </a:p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Валидация</a:t>
              </a:r>
            </a:p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Трансформация</a:t>
              </a:r>
            </a:p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Обогащение</a:t>
              </a:r>
            </a:p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lang="ru-RU" sz="500" dirty="0"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</a:rPr>
                <a:t>Вычисления</a:t>
              </a:r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15EC0A92-6FFF-235C-3ED6-45577F962F1A}"/>
                </a:ext>
              </a:extLst>
            </p:cNvPr>
            <p:cNvSpPr/>
            <p:nvPr/>
          </p:nvSpPr>
          <p:spPr>
            <a:xfrm>
              <a:off x="4503464" y="3168209"/>
              <a:ext cx="1290621" cy="184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2052" marR="0" lvl="0" indent="-92052" algn="l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4178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Работа с данными</a:t>
              </a:r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332677EC-1E2A-0682-A174-70516947CB71}"/>
                </a:ext>
              </a:extLst>
            </p:cNvPr>
            <p:cNvSpPr/>
            <p:nvPr/>
          </p:nvSpPr>
          <p:spPr>
            <a:xfrm>
              <a:off x="4604558" y="3270913"/>
              <a:ext cx="13680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Представление: табличное, инфо панели, диаграммы, карты, внешние визуализаторы</a:t>
              </a:r>
              <a:endParaRPr lang="en-US" sz="500" dirty="0"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7BC65231-D349-4CC1-9F29-9F02F885695D}"/>
                </a:ext>
              </a:extLst>
            </p:cNvPr>
            <p:cNvSpPr/>
            <p:nvPr/>
          </p:nvSpPr>
          <p:spPr>
            <a:xfrm>
              <a:off x="5806928" y="3282455"/>
              <a:ext cx="1219829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marL="88878" marR="0" lvl="0" indent="-88878" algn="l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4178"/>
                </a:buClr>
                <a:buSzTx/>
                <a:buFont typeface="Calibri Light" panose="020F0302020204030204" pitchFamily="34" charset="0"/>
                <a:buChar char="‐"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Загрузка и ввод данных: коннекторы,  </a:t>
              </a: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ETL, </a:t>
              </a: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aleway" pitchFamily="2" charset="-52"/>
                  <a:ea typeface="Open Sans" panose="020B0606030504020204" pitchFamily="34" charset="0"/>
                  <a:cs typeface="Arial" panose="020B0604020202020204" pitchFamily="34" charset="0"/>
                  <a:sym typeface="Arial"/>
                </a:rPr>
                <a:t>формы ввода, расчеты</a:t>
              </a:r>
              <a:endParaRPr lang="en-US" sz="500" dirty="0">
                <a:latin typeface="Raleway" pitchFamily="2" charset="-52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CE6D41CC-CA9F-E9C1-F115-FDB4EF001C47}"/>
              </a:ext>
            </a:extLst>
          </p:cNvPr>
          <p:cNvSpPr/>
          <p:nvPr/>
        </p:nvSpPr>
        <p:spPr>
          <a:xfrm rot="5400000">
            <a:off x="8444647" y="170895"/>
            <a:ext cx="432000" cy="432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9992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11</a:t>
            </a:fld>
            <a:endParaRPr lang="ru-RU" dirty="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CCFC26E2-01A3-9DE9-0508-6F01026B86E4}"/>
              </a:ext>
            </a:extLst>
          </p:cNvPr>
          <p:cNvSpPr/>
          <p:nvPr/>
        </p:nvSpPr>
        <p:spPr>
          <a:xfrm rot="5400000">
            <a:off x="8444647" y="170895"/>
            <a:ext cx="432000" cy="432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601;p24">
            <a:extLst>
              <a:ext uri="{FF2B5EF4-FFF2-40B4-BE49-F238E27FC236}">
                <a16:creationId xmlns:a16="http://schemas.microsoft.com/office/drawing/2014/main" id="{F9D16C69-A183-9E84-282A-280A69276134}"/>
              </a:ext>
            </a:extLst>
          </p:cNvPr>
          <p:cNvSpPr/>
          <p:nvPr/>
        </p:nvSpPr>
        <p:spPr>
          <a:xfrm>
            <a:off x="304314" y="130641"/>
            <a:ext cx="7968397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2000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Комплексный конструктор моделей ИБП и его подсистем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0955F2B-EFB1-DCD1-7BEA-32A0BB84497C}"/>
              </a:ext>
            </a:extLst>
          </p:cNvPr>
          <p:cNvGrpSpPr/>
          <p:nvPr/>
        </p:nvGrpSpPr>
        <p:grpSpPr>
          <a:xfrm>
            <a:off x="302636" y="734647"/>
            <a:ext cx="8579675" cy="4086773"/>
            <a:chOff x="302636" y="650827"/>
            <a:chExt cx="8579675" cy="4086773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C0E59F98-83F9-A700-AED5-83B0B392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92" y="799771"/>
              <a:ext cx="504000" cy="504000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9F957989-8EF2-B571-A7BF-A3D1AD68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2556" y="1844266"/>
              <a:ext cx="684000" cy="68400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B67D9E1-AD51-009B-6C00-582040485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3719290" y="819437"/>
              <a:ext cx="396000" cy="396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C95285E-3C8F-4B9F-78E7-3F0786E4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7532" y="761676"/>
              <a:ext cx="540000" cy="5400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2C432E-E68A-0BB0-6954-46B493D8D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6807" y="1942667"/>
              <a:ext cx="504000" cy="504000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D41F125-D4D9-2FC4-141C-BB1A1F564B3B}"/>
                </a:ext>
              </a:extLst>
            </p:cNvPr>
            <p:cNvGrpSpPr/>
            <p:nvPr/>
          </p:nvGrpSpPr>
          <p:grpSpPr>
            <a:xfrm>
              <a:off x="7459859" y="747437"/>
              <a:ext cx="576000" cy="699935"/>
              <a:chOff x="7208399" y="747437"/>
              <a:chExt cx="576000" cy="699935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ADEB710-378E-B688-E110-A42DD179A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7962" y="747437"/>
                <a:ext cx="540000" cy="540000"/>
              </a:xfrm>
              <a:prstGeom prst="rect">
                <a:avLst/>
              </a:prstGeom>
            </p:spPr>
          </p:pic>
          <p:sp>
            <p:nvSpPr>
              <p:cNvPr id="29" name="object 3">
                <a:extLst>
                  <a:ext uri="{FF2B5EF4-FFF2-40B4-BE49-F238E27FC236}">
                    <a16:creationId xmlns:a16="http://schemas.microsoft.com/office/drawing/2014/main" id="{76335CCE-5722-7244-A910-B0286900E558}"/>
                  </a:ext>
                </a:extLst>
              </p:cNvPr>
              <p:cNvSpPr txBox="1"/>
              <p:nvPr/>
            </p:nvSpPr>
            <p:spPr>
              <a:xfrm>
                <a:off x="7208399" y="1267372"/>
                <a:ext cx="576000" cy="180000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/>
              <a:p>
                <a:pPr marL="12696" marR="5078" algn="ctr">
                  <a:lnSpc>
                    <a:spcPct val="90000"/>
                  </a:lnSpc>
                </a:pPr>
                <a:r>
                  <a:rPr lang="ru-RU" sz="800" b="1" dirty="0">
                    <a:solidFill>
                      <a:srgbClr val="323234"/>
                    </a:solidFill>
                    <a:cs typeface="Open Sans"/>
                  </a:rPr>
                  <a:t>Финансы</a:t>
                </a:r>
                <a:endParaRPr sz="800" b="1" dirty="0">
                  <a:cs typeface="Open Sans"/>
                </a:endParaRPr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224C34D-695A-0AE3-3EAE-135883F40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277" y="747437"/>
              <a:ext cx="540000" cy="54000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0577D44A-491B-EB42-E4D6-DDD5FD08F69D}"/>
                </a:ext>
              </a:extLst>
            </p:cNvPr>
            <p:cNvSpPr/>
            <p:nvPr/>
          </p:nvSpPr>
          <p:spPr>
            <a:xfrm>
              <a:off x="305529" y="800300"/>
              <a:ext cx="8532000" cy="864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677119-0E93-1914-F891-1F70A61B11B6}"/>
                </a:ext>
              </a:extLst>
            </p:cNvPr>
            <p:cNvSpPr txBox="1"/>
            <p:nvPr/>
          </p:nvSpPr>
          <p:spPr>
            <a:xfrm>
              <a:off x="3735543" y="650827"/>
              <a:ext cx="1440000" cy="216000"/>
            </a:xfrm>
            <a:prstGeom prst="rect">
              <a:avLst/>
            </a:prstGeom>
            <a:solidFill>
              <a:srgbClr val="1241D8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Open Sans Medium" pitchFamily="2" charset="0"/>
                  <a:cs typeface="Open Sans Medium" pitchFamily="2" charset="0"/>
                  <a:sym typeface="Arial"/>
                </a:rPr>
                <a:t>Направления бизнеса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529292B-48EC-AE3C-77CD-C7BBF4168498}"/>
                </a:ext>
              </a:extLst>
            </p:cNvPr>
            <p:cNvSpPr/>
            <p:nvPr/>
          </p:nvSpPr>
          <p:spPr>
            <a:xfrm>
              <a:off x="302636" y="3657600"/>
              <a:ext cx="8538727" cy="108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DEF996-25B0-5DD2-515D-C59991A22792}"/>
                </a:ext>
              </a:extLst>
            </p:cNvPr>
            <p:cNvSpPr txBox="1"/>
            <p:nvPr/>
          </p:nvSpPr>
          <p:spPr>
            <a:xfrm>
              <a:off x="3732649" y="3517126"/>
              <a:ext cx="1440000" cy="230832"/>
            </a:xfrm>
            <a:prstGeom prst="rect">
              <a:avLst/>
            </a:prstGeom>
            <a:solidFill>
              <a:srgbClr val="1241D8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Open Sans Medium" pitchFamily="2" charset="0"/>
                  <a:cs typeface="Open Sans Medium" pitchFamily="2" charset="0"/>
                  <a:sym typeface="Arial"/>
                </a:rPr>
                <a:t>Инструменты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0E9C9-A54F-C223-4953-ADDADDC0B3F0}"/>
                </a:ext>
              </a:extLst>
            </p:cNvPr>
            <p:cNvSpPr txBox="1"/>
            <p:nvPr/>
          </p:nvSpPr>
          <p:spPr>
            <a:xfrm>
              <a:off x="444821" y="3800174"/>
              <a:ext cx="2088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объектов и артефактов в ХД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A793ED9-C74E-5945-FD84-3BF7FBD4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5463" y="833676"/>
              <a:ext cx="288000" cy="288000"/>
            </a:xfrm>
            <a:prstGeom prst="rect">
              <a:avLst/>
            </a:prstGeom>
          </p:spPr>
        </p:pic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BE187F0E-1936-455D-42EA-B608C88A311A}"/>
                </a:ext>
              </a:extLst>
            </p:cNvPr>
            <p:cNvSpPr txBox="1"/>
            <p:nvPr/>
          </p:nvSpPr>
          <p:spPr>
            <a:xfrm>
              <a:off x="393294" y="1236892"/>
              <a:ext cx="576000" cy="180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Маркетинг</a:t>
              </a:r>
              <a:endParaRPr sz="800" b="1" dirty="0">
                <a:cs typeface="Open Sans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F7CED29-3988-DA98-AF55-A904A31E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2988" y="851082"/>
              <a:ext cx="288000" cy="288000"/>
            </a:xfrm>
            <a:prstGeom prst="rect">
              <a:avLst/>
            </a:prstGeom>
          </p:spPr>
        </p:pic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62F9E2D5-D3AE-0B0D-8493-24CD3ECB9729}"/>
                </a:ext>
              </a:extLst>
            </p:cNvPr>
            <p:cNvSpPr txBox="1"/>
            <p:nvPr/>
          </p:nvSpPr>
          <p:spPr>
            <a:xfrm>
              <a:off x="933748" y="1236892"/>
              <a:ext cx="576000" cy="180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Сбыт</a:t>
              </a:r>
              <a:endParaRPr sz="800" b="1" dirty="0">
                <a:cs typeface="Open Sans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1BBF751-DD25-FC14-E65E-9F1FA8B13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62706" y="851082"/>
              <a:ext cx="288000" cy="288000"/>
            </a:xfrm>
            <a:prstGeom prst="rect">
              <a:avLst/>
            </a:prstGeom>
          </p:spPr>
        </p:pic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A3C8E30B-03B3-0EBA-938C-83EE0022E652}"/>
                </a:ext>
              </a:extLst>
            </p:cNvPr>
            <p:cNvSpPr txBox="1"/>
            <p:nvPr/>
          </p:nvSpPr>
          <p:spPr>
            <a:xfrm>
              <a:off x="8303466" y="1267372"/>
              <a:ext cx="576000" cy="180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ИТ</a:t>
              </a:r>
              <a:endParaRPr sz="800" b="1" dirty="0">
                <a:cs typeface="Open Sans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ED9F5F3-002A-F98E-F036-870E56AE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37348" y="833676"/>
              <a:ext cx="396000" cy="39600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9391B77C-E78D-6BE3-6501-7D69088367F3}"/>
                </a:ext>
              </a:extLst>
            </p:cNvPr>
            <p:cNvSpPr txBox="1"/>
            <p:nvPr/>
          </p:nvSpPr>
          <p:spPr>
            <a:xfrm>
              <a:off x="1452122" y="1236892"/>
              <a:ext cx="576000" cy="180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Логистика</a:t>
              </a:r>
              <a:endParaRPr sz="800" b="1" dirty="0">
                <a:cs typeface="Open Sans"/>
              </a:endParaRPr>
            </a:p>
          </p:txBody>
        </p:sp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F78C861D-D9F5-0C9E-0958-E0D5D95521CA}"/>
                </a:ext>
              </a:extLst>
            </p:cNvPr>
            <p:cNvSpPr txBox="1"/>
            <p:nvPr/>
          </p:nvSpPr>
          <p:spPr>
            <a:xfrm>
              <a:off x="7888277" y="1267372"/>
              <a:ext cx="576000" cy="180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en-US" sz="800" b="1" dirty="0">
                  <a:solidFill>
                    <a:srgbClr val="323234"/>
                  </a:solidFill>
                  <a:cs typeface="Open Sans"/>
                </a:rPr>
                <a:t>HR</a:t>
              </a:r>
              <a:endParaRPr sz="800" b="1" dirty="0">
                <a:cs typeface="Open Sans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923B27A-97C7-FDBC-4322-59E0C7E0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08942" y="878614"/>
              <a:ext cx="288000" cy="288000"/>
            </a:xfrm>
            <a:prstGeom prst="rect">
              <a:avLst/>
            </a:prstGeom>
          </p:spPr>
        </p:pic>
        <p:sp>
          <p:nvSpPr>
            <p:cNvPr id="33" name="object 3">
              <a:extLst>
                <a:ext uri="{FF2B5EF4-FFF2-40B4-BE49-F238E27FC236}">
                  <a16:creationId xmlns:a16="http://schemas.microsoft.com/office/drawing/2014/main" id="{82033D3B-B1BA-9621-3152-0B8993CCF75C}"/>
                </a:ext>
              </a:extLst>
            </p:cNvPr>
            <p:cNvSpPr txBox="1"/>
            <p:nvPr/>
          </p:nvSpPr>
          <p:spPr>
            <a:xfrm>
              <a:off x="6809672" y="1267372"/>
              <a:ext cx="648000" cy="180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Инвестиции</a:t>
              </a:r>
              <a:endParaRPr sz="800" b="1" dirty="0">
                <a:cs typeface="Open Sans"/>
              </a:endParaRPr>
            </a:p>
          </p:txBody>
        </p:sp>
        <p:sp>
          <p:nvSpPr>
            <p:cNvPr id="38" name="object 3">
              <a:extLst>
                <a:ext uri="{FF2B5EF4-FFF2-40B4-BE49-F238E27FC236}">
                  <a16:creationId xmlns:a16="http://schemas.microsoft.com/office/drawing/2014/main" id="{D7C1B36F-4635-246E-BF84-3F6051CDAFFE}"/>
                </a:ext>
              </a:extLst>
            </p:cNvPr>
            <p:cNvSpPr txBox="1"/>
            <p:nvPr/>
          </p:nvSpPr>
          <p:spPr>
            <a:xfrm>
              <a:off x="2611814" y="1286975"/>
              <a:ext cx="1080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 Производство стали</a:t>
              </a:r>
              <a:endParaRPr sz="800" b="1" dirty="0">
                <a:cs typeface="Open Sans"/>
              </a:endParaRPr>
            </a:p>
          </p:txBody>
        </p:sp>
        <p:sp>
          <p:nvSpPr>
            <p:cNvPr id="41" name="object 3">
              <a:extLst>
                <a:ext uri="{FF2B5EF4-FFF2-40B4-BE49-F238E27FC236}">
                  <a16:creationId xmlns:a16="http://schemas.microsoft.com/office/drawing/2014/main" id="{A4BEE951-7A50-F5DD-A59F-B77DDAE12E79}"/>
                </a:ext>
              </a:extLst>
            </p:cNvPr>
            <p:cNvSpPr txBox="1"/>
            <p:nvPr/>
          </p:nvSpPr>
          <p:spPr>
            <a:xfrm>
              <a:off x="1788888" y="1280512"/>
              <a:ext cx="1239902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Добыча и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переработка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сырья</a:t>
              </a:r>
              <a:endParaRPr sz="800" b="1" dirty="0">
                <a:cs typeface="Open Sans"/>
              </a:endParaRPr>
            </a:p>
          </p:txBody>
        </p:sp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132927A7-4706-9EB4-0882-2294C869C133}"/>
                </a:ext>
              </a:extLst>
            </p:cNvPr>
            <p:cNvSpPr txBox="1"/>
            <p:nvPr/>
          </p:nvSpPr>
          <p:spPr>
            <a:xfrm>
              <a:off x="3389958" y="1284915"/>
              <a:ext cx="1080000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 Производство готовой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продукции</a:t>
              </a:r>
              <a:endParaRPr sz="800" b="1" dirty="0">
                <a:cs typeface="Open Sans"/>
              </a:endParaRP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278FED4-8919-AF59-EEE0-3ED3D251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82556" y="882965"/>
              <a:ext cx="288000" cy="288000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9A2879F9-25DD-F739-251E-E35C6965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01694" y="88381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0E35D8-4615-74FD-7DA2-66B0DDCF62B8}"/>
                </a:ext>
              </a:extLst>
            </p:cNvPr>
            <p:cNvSpPr txBox="1"/>
            <p:nvPr/>
          </p:nvSpPr>
          <p:spPr>
            <a:xfrm>
              <a:off x="5041594" y="1233778"/>
              <a:ext cx="8280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b="1" dirty="0"/>
                <a:t>Энергетика</a:t>
              </a: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C597FDF2-27B6-DAEE-43F9-984B4C39E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12170" y="837437"/>
              <a:ext cx="368926" cy="360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6AF6471-9AFC-8B4C-7DB2-05CB9DAD0B2A}"/>
                </a:ext>
              </a:extLst>
            </p:cNvPr>
            <p:cNvSpPr txBox="1"/>
            <p:nvPr/>
          </p:nvSpPr>
          <p:spPr>
            <a:xfrm>
              <a:off x="5676962" y="1239548"/>
              <a:ext cx="64800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b="1" dirty="0"/>
                <a:t>Ремонты</a:t>
              </a: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3655A4C-3F23-67B1-E521-7BD416DFA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73591" y="831474"/>
              <a:ext cx="536081" cy="360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E22670-5651-50E8-1A98-BDB3DE750002}"/>
                </a:ext>
              </a:extLst>
            </p:cNvPr>
            <p:cNvSpPr txBox="1"/>
            <p:nvPr/>
          </p:nvSpPr>
          <p:spPr>
            <a:xfrm>
              <a:off x="6162432" y="1244337"/>
              <a:ext cx="72000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b="1" dirty="0"/>
                <a:t>Транспорт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B50DB7-883D-0C66-995A-482BB74EEE3B}"/>
                </a:ext>
              </a:extLst>
            </p:cNvPr>
            <p:cNvSpPr txBox="1"/>
            <p:nvPr/>
          </p:nvSpPr>
          <p:spPr>
            <a:xfrm>
              <a:off x="4261114" y="1233201"/>
              <a:ext cx="97200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b="1" dirty="0"/>
                <a:t>Строительство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5F86F5F-DBDB-19E2-56AF-197D47C429FD}"/>
                </a:ext>
              </a:extLst>
            </p:cNvPr>
            <p:cNvSpPr txBox="1"/>
            <p:nvPr/>
          </p:nvSpPr>
          <p:spPr>
            <a:xfrm>
              <a:off x="2572047" y="3800174"/>
              <a:ext cx="1116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НСИ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B58311C-9DA6-430C-E2D9-C35A68235345}"/>
                </a:ext>
              </a:extLst>
            </p:cNvPr>
            <p:cNvSpPr txBox="1"/>
            <p:nvPr/>
          </p:nvSpPr>
          <p:spPr>
            <a:xfrm>
              <a:off x="6272133" y="3800174"/>
              <a:ext cx="2520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9525" marR="3810" algn="ctr">
                <a:lnSpc>
                  <a:spcPct val="90000"/>
                </a:lnSpc>
                <a:defRPr/>
              </a:pPr>
              <a:r>
                <a:rPr lang="ru-RU" sz="800" kern="0" dirty="0">
                  <a:solidFill>
                    <a:srgbClr val="323234"/>
                  </a:solidFill>
                  <a:cs typeface="Open Sans"/>
                </a:rPr>
                <a:t>Настройка процессов импорта, экспорта и преобразования данных (</a:t>
              </a:r>
              <a:r>
                <a:rPr lang="en-US" sz="800" kern="0" dirty="0">
                  <a:solidFill>
                    <a:srgbClr val="323234"/>
                  </a:solidFill>
                  <a:cs typeface="Open Sans"/>
                </a:rPr>
                <a:t>ETL</a:t>
              </a:r>
              <a:r>
                <a:rPr lang="ru-RU" sz="800" kern="0" dirty="0">
                  <a:solidFill>
                    <a:srgbClr val="323234"/>
                  </a:solidFill>
                  <a:cs typeface="Open Sans"/>
                </a:rPr>
                <a:t>)</a:t>
              </a:r>
              <a:endParaRPr lang="ru-RU" sz="800" kern="0" dirty="0">
                <a:solidFill>
                  <a:srgbClr val="000000"/>
                </a:solidFill>
                <a:cs typeface="Open San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CBC0761-8AD1-A43C-B4E9-29A47642363E}"/>
                </a:ext>
              </a:extLst>
            </p:cNvPr>
            <p:cNvSpPr txBox="1"/>
            <p:nvPr/>
          </p:nvSpPr>
          <p:spPr>
            <a:xfrm>
              <a:off x="3723430" y="3800174"/>
              <a:ext cx="2483999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9525" marR="3810" algn="ctr">
                <a:defRPr/>
              </a:pP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Определение структуры </a:t>
              </a:r>
            </a:p>
            <a:p>
              <a:pPr marL="9525" marR="3810" algn="ctr">
                <a:defRPr/>
              </a:pPr>
              <a:r>
                <a:rPr lang="ru-RU" sz="800" dirty="0">
                  <a:solidFill>
                    <a:srgbClr val="323234"/>
                  </a:solidFill>
                  <a:cs typeface="Roboto Light"/>
                </a:rPr>
                <a:t>планово-</a:t>
              </a: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бюджетной </a:t>
              </a:r>
              <a:r>
                <a:rPr lang="ru-RU" sz="800" kern="0" spc="-4" dirty="0">
                  <a:solidFill>
                    <a:srgbClr val="323234"/>
                  </a:solidFill>
                  <a:cs typeface="Roboto Light"/>
                </a:rPr>
                <a:t>модели</a:t>
              </a:r>
              <a:endParaRPr lang="ru-RU" sz="800" kern="0" dirty="0">
                <a:solidFill>
                  <a:srgbClr val="000000"/>
                </a:solidFill>
                <a:cs typeface="Roboto Light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F6F189-70D2-E982-4603-14DAEB33C590}"/>
                </a:ext>
              </a:extLst>
            </p:cNvPr>
            <p:cNvSpPr txBox="1"/>
            <p:nvPr/>
          </p:nvSpPr>
          <p:spPr>
            <a:xfrm>
              <a:off x="444820" y="4101407"/>
              <a:ext cx="2448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бизнес процессов и задач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5D6AE5-E36B-2E2D-73FD-EEC375F4D6F5}"/>
                </a:ext>
              </a:extLst>
            </p:cNvPr>
            <p:cNvSpPr txBox="1"/>
            <p:nvPr/>
          </p:nvSpPr>
          <p:spPr>
            <a:xfrm>
              <a:off x="2922567" y="4101407"/>
              <a:ext cx="1584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регламентов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5AD551-BECF-99E6-CB59-B46456A25C59}"/>
                </a:ext>
              </a:extLst>
            </p:cNvPr>
            <p:cNvSpPr txBox="1"/>
            <p:nvPr/>
          </p:nvSpPr>
          <p:spPr>
            <a:xfrm>
              <a:off x="4543099" y="4101407"/>
              <a:ext cx="2268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9525" marR="3810" algn="ctr">
                <a:defRPr/>
              </a:pP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Настройка правил расчета и</a:t>
              </a:r>
              <a:r>
                <a:rPr lang="ru-RU" sz="800" spc="-30" dirty="0">
                  <a:solidFill>
                    <a:srgbClr val="323234"/>
                  </a:solidFill>
                  <a:cs typeface="Roboto Light"/>
                </a:rPr>
                <a:t> </a:t>
              </a: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валидации</a:t>
              </a:r>
              <a:endParaRPr lang="ru-RU" sz="800" kern="0" dirty="0">
                <a:solidFill>
                  <a:srgbClr val="000000"/>
                </a:solidFill>
                <a:cs typeface="Roboto Light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702087F-4197-BA6C-BC7F-900E862B10B3}"/>
                </a:ext>
              </a:extLst>
            </p:cNvPr>
            <p:cNvSpPr txBox="1"/>
            <p:nvPr/>
          </p:nvSpPr>
          <p:spPr>
            <a:xfrm>
              <a:off x="444819" y="4401947"/>
              <a:ext cx="2016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моделей прогнозирования и оптимизации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3DEC92-4ED8-799F-CFEE-734AF1E22B50}"/>
                </a:ext>
              </a:extLst>
            </p:cNvPr>
            <p:cNvSpPr txBox="1"/>
            <p:nvPr/>
          </p:nvSpPr>
          <p:spPr>
            <a:xfrm>
              <a:off x="4007942" y="4401947"/>
              <a:ext cx="2268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9525" marR="3810" algn="ctr">
                <a:defRPr/>
              </a:pP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Запуск процессов  </a:t>
              </a:r>
            </a:p>
            <a:p>
              <a:pPr marL="9525" marR="3810" algn="ctr">
                <a:defRPr/>
              </a:pP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и мониторинг их</a:t>
              </a:r>
              <a:r>
                <a:rPr lang="ru-RU" sz="800" kern="0" spc="-26" dirty="0">
                  <a:solidFill>
                    <a:srgbClr val="323234"/>
                  </a:solidFill>
                  <a:cs typeface="Roboto Light"/>
                </a:rPr>
                <a:t> </a:t>
              </a:r>
              <a:r>
                <a:rPr lang="ru-RU" sz="800" kern="0" dirty="0">
                  <a:solidFill>
                    <a:srgbClr val="323234"/>
                  </a:solidFill>
                  <a:cs typeface="Roboto Light"/>
                </a:rPr>
                <a:t>выполнения</a:t>
              </a:r>
              <a:endParaRPr lang="ru-RU" sz="800" kern="0" dirty="0">
                <a:solidFill>
                  <a:srgbClr val="000000"/>
                </a:solidFill>
                <a:cs typeface="Roboto Light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EC09C73-92D2-7FB9-255F-8C9D790C4D97}"/>
                </a:ext>
              </a:extLst>
            </p:cNvPr>
            <p:cNvSpPr txBox="1"/>
            <p:nvPr/>
          </p:nvSpPr>
          <p:spPr>
            <a:xfrm>
              <a:off x="6844026" y="4101407"/>
              <a:ext cx="1944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планово-бюджетных форм</a:t>
              </a:r>
              <a:endParaRPr lang="ru-RU" sz="800" dirty="0">
                <a:cs typeface="Open San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3BA3039-9416-6087-8C4A-D63266C06203}"/>
                </a:ext>
              </a:extLst>
            </p:cNvPr>
            <p:cNvSpPr txBox="1"/>
            <p:nvPr/>
          </p:nvSpPr>
          <p:spPr>
            <a:xfrm>
              <a:off x="2494384" y="4401947"/>
              <a:ext cx="1476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Настройка отчетности и визуализации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8D6DAE-087D-A580-0652-9D99452003D8}"/>
                </a:ext>
              </a:extLst>
            </p:cNvPr>
            <p:cNvSpPr txBox="1"/>
            <p:nvPr/>
          </p:nvSpPr>
          <p:spPr>
            <a:xfrm>
              <a:off x="6300498" y="4401947"/>
              <a:ext cx="2484000" cy="252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00" dirty="0">
                  <a:solidFill>
                    <a:srgbClr val="323234"/>
                  </a:solidFill>
                  <a:cs typeface="Open Sans"/>
                </a:rPr>
                <a:t>Инструменты администрирования и ИБ</a:t>
              </a:r>
              <a:endParaRPr lang="ru-RU" sz="800" dirty="0"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D6D31A79-8833-C220-C188-96426D23CC0D}"/>
                </a:ext>
              </a:extLst>
            </p:cNvPr>
            <p:cNvSpPr/>
            <p:nvPr/>
          </p:nvSpPr>
          <p:spPr>
            <a:xfrm>
              <a:off x="305529" y="1868722"/>
              <a:ext cx="8532000" cy="1584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030C393-B539-4EA5-52E7-63290F916615}"/>
                </a:ext>
              </a:extLst>
            </p:cNvPr>
            <p:cNvSpPr txBox="1"/>
            <p:nvPr/>
          </p:nvSpPr>
          <p:spPr>
            <a:xfrm>
              <a:off x="3746570" y="1711835"/>
              <a:ext cx="1440000" cy="230832"/>
            </a:xfrm>
            <a:prstGeom prst="rect">
              <a:avLst/>
            </a:prstGeom>
            <a:solidFill>
              <a:srgbClr val="1241D8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-52"/>
                  <a:ea typeface="Open Sans Medium" pitchFamily="2" charset="0"/>
                  <a:cs typeface="Open Sans Medium" pitchFamily="2" charset="0"/>
                  <a:sym typeface="Arial"/>
                </a:rPr>
                <a:t>Модели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9456E14-FB97-51B0-2EFD-BAAC6AB87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2513" y="2683336"/>
              <a:ext cx="360000" cy="360000"/>
            </a:xfrm>
            <a:prstGeom prst="rect">
              <a:avLst/>
            </a:prstGeom>
          </p:spPr>
        </p:pic>
        <p:sp>
          <p:nvSpPr>
            <p:cNvPr id="77" name="object 3">
              <a:extLst>
                <a:ext uri="{FF2B5EF4-FFF2-40B4-BE49-F238E27FC236}">
                  <a16:creationId xmlns:a16="http://schemas.microsoft.com/office/drawing/2014/main" id="{7AF4F4FC-FCDC-5DB4-7786-5104DFDA438C}"/>
                </a:ext>
              </a:extLst>
            </p:cNvPr>
            <p:cNvSpPr txBox="1"/>
            <p:nvPr/>
          </p:nvSpPr>
          <p:spPr>
            <a:xfrm>
              <a:off x="401463" y="3143072"/>
              <a:ext cx="576000" cy="144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Выверка</a:t>
              </a:r>
              <a:endParaRPr sz="800" b="1" dirty="0">
                <a:cs typeface="Open Sans"/>
              </a:endParaRPr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5890431F-D664-9925-E8B6-A2EDF453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1202" y="2683336"/>
              <a:ext cx="391245" cy="360000"/>
            </a:xfrm>
            <a:prstGeom prst="rect">
              <a:avLst/>
            </a:prstGeom>
          </p:spPr>
        </p:pic>
        <p:sp>
          <p:nvSpPr>
            <p:cNvPr id="82" name="object 3">
              <a:extLst>
                <a:ext uri="{FF2B5EF4-FFF2-40B4-BE49-F238E27FC236}">
                  <a16:creationId xmlns:a16="http://schemas.microsoft.com/office/drawing/2014/main" id="{FBE205CA-E25B-C6B4-8CAF-BD6D6C4A4562}"/>
                </a:ext>
              </a:extLst>
            </p:cNvPr>
            <p:cNvSpPr txBox="1"/>
            <p:nvPr/>
          </p:nvSpPr>
          <p:spPr>
            <a:xfrm>
              <a:off x="1077748" y="3143072"/>
              <a:ext cx="756000" cy="144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Консолидация</a:t>
              </a:r>
              <a:endParaRPr sz="800" b="1" dirty="0">
                <a:cs typeface="Open Sans"/>
              </a:endParaRPr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1C3AF6BB-B1F2-3446-14AF-7C6306EC9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28122" y="2706196"/>
              <a:ext cx="360000" cy="360000"/>
            </a:xfrm>
            <a:prstGeom prst="rect">
              <a:avLst/>
            </a:prstGeom>
          </p:spPr>
        </p:pic>
        <p:sp>
          <p:nvSpPr>
            <p:cNvPr id="85" name="object 3">
              <a:extLst>
                <a:ext uri="{FF2B5EF4-FFF2-40B4-BE49-F238E27FC236}">
                  <a16:creationId xmlns:a16="http://schemas.microsoft.com/office/drawing/2014/main" id="{2BF27C86-05A5-655F-D64D-195D469FF46D}"/>
                </a:ext>
              </a:extLst>
            </p:cNvPr>
            <p:cNvSpPr txBox="1"/>
            <p:nvPr/>
          </p:nvSpPr>
          <p:spPr>
            <a:xfrm>
              <a:off x="1773500" y="3145042"/>
              <a:ext cx="756000" cy="1440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Налоги</a:t>
              </a:r>
              <a:endParaRPr sz="800" b="1" dirty="0">
                <a:cs typeface="Open Sans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B9927B69-FC66-24DD-6CC2-3259006E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626804" y="2680807"/>
              <a:ext cx="360000" cy="360000"/>
            </a:xfrm>
            <a:prstGeom prst="rect">
              <a:avLst/>
            </a:prstGeom>
          </p:spPr>
        </p:pic>
        <p:sp>
          <p:nvSpPr>
            <p:cNvPr id="88" name="object 3">
              <a:extLst>
                <a:ext uri="{FF2B5EF4-FFF2-40B4-BE49-F238E27FC236}">
                  <a16:creationId xmlns:a16="http://schemas.microsoft.com/office/drawing/2014/main" id="{4EB50162-F797-BFCB-7245-955B8942BEB0}"/>
                </a:ext>
              </a:extLst>
            </p:cNvPr>
            <p:cNvSpPr txBox="1"/>
            <p:nvPr/>
          </p:nvSpPr>
          <p:spPr>
            <a:xfrm>
              <a:off x="2390314" y="3097736"/>
              <a:ext cx="792000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РУЗ и оценка прибыльности</a:t>
              </a:r>
              <a:endParaRPr sz="800" b="1" dirty="0">
                <a:cs typeface="Open Sans"/>
              </a:endParaRPr>
            </a:p>
          </p:txBody>
        </p:sp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31D78904-CF11-6FA7-7DFB-5CBCD3F3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972567" y="2606884"/>
              <a:ext cx="540000" cy="540000"/>
            </a:xfrm>
            <a:prstGeom prst="rect">
              <a:avLst/>
            </a:prstGeom>
          </p:spPr>
        </p:pic>
        <p:sp>
          <p:nvSpPr>
            <p:cNvPr id="96" name="object 3">
              <a:extLst>
                <a:ext uri="{FF2B5EF4-FFF2-40B4-BE49-F238E27FC236}">
                  <a16:creationId xmlns:a16="http://schemas.microsoft.com/office/drawing/2014/main" id="{61193F2F-FA09-5AFF-966D-4C751F553D49}"/>
                </a:ext>
              </a:extLst>
            </p:cNvPr>
            <p:cNvSpPr txBox="1"/>
            <p:nvPr/>
          </p:nvSpPr>
          <p:spPr>
            <a:xfrm>
              <a:off x="3877570" y="3150373"/>
              <a:ext cx="756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запасов</a:t>
              </a:r>
              <a:endParaRPr sz="800" b="1" dirty="0">
                <a:cs typeface="Open Sans"/>
              </a:endParaRP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6DBB1A76-F0B0-A223-CF37-8FB45AB9E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511086" y="2658134"/>
              <a:ext cx="432000" cy="432000"/>
            </a:xfrm>
            <a:prstGeom prst="rect">
              <a:avLst/>
            </a:prstGeom>
          </p:spPr>
        </p:pic>
        <p:sp>
          <p:nvSpPr>
            <p:cNvPr id="99" name="object 3">
              <a:extLst>
                <a:ext uri="{FF2B5EF4-FFF2-40B4-BE49-F238E27FC236}">
                  <a16:creationId xmlns:a16="http://schemas.microsoft.com/office/drawing/2014/main" id="{FB84C1B8-F270-6639-81A8-D61B2C0EACE0}"/>
                </a:ext>
              </a:extLst>
            </p:cNvPr>
            <p:cNvSpPr txBox="1"/>
            <p:nvPr/>
          </p:nvSpPr>
          <p:spPr>
            <a:xfrm>
              <a:off x="6035900" y="3132526"/>
              <a:ext cx="1349611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транспортной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логистики</a:t>
              </a:r>
              <a:endParaRPr sz="800" b="1" dirty="0">
                <a:cs typeface="Open Sans"/>
              </a:endParaRP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8F63CE62-63C0-24C3-B8B2-CC9981960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48498" y="2695230"/>
              <a:ext cx="360000" cy="360000"/>
            </a:xfrm>
            <a:prstGeom prst="rect">
              <a:avLst/>
            </a:prstGeom>
          </p:spPr>
        </p:pic>
        <p:sp>
          <p:nvSpPr>
            <p:cNvPr id="102" name="object 3">
              <a:extLst>
                <a:ext uri="{FF2B5EF4-FFF2-40B4-BE49-F238E27FC236}">
                  <a16:creationId xmlns:a16="http://schemas.microsoft.com/office/drawing/2014/main" id="{B463AF45-9D47-3E98-3E72-E598DABCDDF1}"/>
                </a:ext>
              </a:extLst>
            </p:cNvPr>
            <p:cNvSpPr txBox="1"/>
            <p:nvPr/>
          </p:nvSpPr>
          <p:spPr>
            <a:xfrm>
              <a:off x="5153920" y="3120872"/>
              <a:ext cx="1349611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производственной программы</a:t>
              </a:r>
              <a:endParaRPr sz="800" b="1" dirty="0">
                <a:cs typeface="Open Sans"/>
              </a:endParaRP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B2396B82-FFC4-EA3C-0725-A3CB19361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6086" y="2658515"/>
              <a:ext cx="432000" cy="432000"/>
            </a:xfrm>
            <a:prstGeom prst="rect">
              <a:avLst/>
            </a:prstGeom>
          </p:spPr>
        </p:pic>
        <p:sp>
          <p:nvSpPr>
            <p:cNvPr id="105" name="object 3">
              <a:extLst>
                <a:ext uri="{FF2B5EF4-FFF2-40B4-BE49-F238E27FC236}">
                  <a16:creationId xmlns:a16="http://schemas.microsoft.com/office/drawing/2014/main" id="{C378814E-7297-0219-9B3B-B99F213062E5}"/>
                </a:ext>
              </a:extLst>
            </p:cNvPr>
            <p:cNvSpPr txBox="1"/>
            <p:nvPr/>
          </p:nvSpPr>
          <p:spPr>
            <a:xfrm>
              <a:off x="3106840" y="3151958"/>
              <a:ext cx="792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продаж</a:t>
              </a:r>
              <a:endParaRPr sz="800" b="1" dirty="0">
                <a:cs typeface="Open Sans"/>
              </a:endParaRPr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DEF19F5C-7532-2C21-CCA8-4F364A67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796913" y="2694134"/>
              <a:ext cx="360000" cy="360000"/>
            </a:xfrm>
            <a:prstGeom prst="rect">
              <a:avLst/>
            </a:prstGeom>
          </p:spPr>
        </p:pic>
        <p:sp>
          <p:nvSpPr>
            <p:cNvPr id="108" name="object 3">
              <a:extLst>
                <a:ext uri="{FF2B5EF4-FFF2-40B4-BE49-F238E27FC236}">
                  <a16:creationId xmlns:a16="http://schemas.microsoft.com/office/drawing/2014/main" id="{A4977F6F-E355-6FF9-8BBF-BA43C97E0594}"/>
                </a:ext>
              </a:extLst>
            </p:cNvPr>
            <p:cNvSpPr txBox="1"/>
            <p:nvPr/>
          </p:nvSpPr>
          <p:spPr>
            <a:xfrm>
              <a:off x="4580913" y="3150347"/>
              <a:ext cx="792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закупок</a:t>
              </a:r>
              <a:endParaRPr sz="800" b="1" dirty="0">
                <a:cs typeface="Open Sans"/>
              </a:endParaRPr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68AD90B-6CA5-4B6F-889C-AEBABBD1E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111968" y="2671305"/>
              <a:ext cx="432000" cy="432000"/>
            </a:xfrm>
            <a:prstGeom prst="rect">
              <a:avLst/>
            </a:prstGeom>
          </p:spPr>
        </p:pic>
        <p:sp>
          <p:nvSpPr>
            <p:cNvPr id="113" name="object 3">
              <a:extLst>
                <a:ext uri="{FF2B5EF4-FFF2-40B4-BE49-F238E27FC236}">
                  <a16:creationId xmlns:a16="http://schemas.microsoft.com/office/drawing/2014/main" id="{FF880818-A0F5-86B4-5402-16006D69BF7E}"/>
                </a:ext>
              </a:extLst>
            </p:cNvPr>
            <p:cNvSpPr txBox="1"/>
            <p:nvPr/>
          </p:nvSpPr>
          <p:spPr>
            <a:xfrm>
              <a:off x="7809586" y="3122816"/>
              <a:ext cx="1008000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инвестиционной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программы</a:t>
              </a:r>
              <a:endParaRPr sz="800" b="1" dirty="0">
                <a:cs typeface="Open Sans"/>
              </a:endParaRPr>
            </a:p>
          </p:txBody>
        </p:sp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4A794FE5-29CB-AB28-32A7-20CECCAC4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251980" y="2658134"/>
              <a:ext cx="432000" cy="432000"/>
            </a:xfrm>
            <a:prstGeom prst="rect">
              <a:avLst/>
            </a:prstGeom>
          </p:spPr>
        </p:pic>
        <p:sp>
          <p:nvSpPr>
            <p:cNvPr id="116" name="object 3">
              <a:extLst>
                <a:ext uri="{FF2B5EF4-FFF2-40B4-BE49-F238E27FC236}">
                  <a16:creationId xmlns:a16="http://schemas.microsoft.com/office/drawing/2014/main" id="{4F23F11D-33DB-95B0-A20D-0F15E22CF133}"/>
                </a:ext>
              </a:extLst>
            </p:cNvPr>
            <p:cNvSpPr txBox="1"/>
            <p:nvPr/>
          </p:nvSpPr>
          <p:spPr>
            <a:xfrm>
              <a:off x="7071980" y="3119874"/>
              <a:ext cx="792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Оптимизация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ТОиР</a:t>
              </a:r>
              <a:endParaRPr sz="800" b="1" dirty="0">
                <a:cs typeface="Open Sans"/>
              </a:endParaRPr>
            </a:p>
          </p:txBody>
        </p: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2DC6C900-4BFC-E29A-AF8F-5D6842B7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03917" y="1913272"/>
              <a:ext cx="360000" cy="360000"/>
            </a:xfrm>
            <a:prstGeom prst="rect">
              <a:avLst/>
            </a:prstGeom>
          </p:spPr>
        </p:pic>
        <p:sp>
          <p:nvSpPr>
            <p:cNvPr id="119" name="object 3">
              <a:extLst>
                <a:ext uri="{FF2B5EF4-FFF2-40B4-BE49-F238E27FC236}">
                  <a16:creationId xmlns:a16="http://schemas.microsoft.com/office/drawing/2014/main" id="{0DC85DDD-617D-239D-1010-C05BA34C3F46}"/>
                </a:ext>
              </a:extLst>
            </p:cNvPr>
            <p:cNvSpPr txBox="1"/>
            <p:nvPr/>
          </p:nvSpPr>
          <p:spPr>
            <a:xfrm>
              <a:off x="319745" y="2355149"/>
              <a:ext cx="1534033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Прогнозирование спроса      и планирование продаж</a:t>
              </a:r>
              <a:endParaRPr sz="800" b="1" dirty="0">
                <a:cs typeface="Open Sans"/>
              </a:endParaRPr>
            </a:p>
          </p:txBody>
        </p: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85C9A652-39E2-2985-1C4F-C26C8ED3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982277" y="1966882"/>
              <a:ext cx="369730" cy="360000"/>
            </a:xfrm>
            <a:prstGeom prst="rect">
              <a:avLst/>
            </a:prstGeom>
          </p:spPr>
        </p:pic>
        <p:sp>
          <p:nvSpPr>
            <p:cNvPr id="122" name="object 3">
              <a:extLst>
                <a:ext uri="{FF2B5EF4-FFF2-40B4-BE49-F238E27FC236}">
                  <a16:creationId xmlns:a16="http://schemas.microsoft.com/office/drawing/2014/main" id="{36447DDF-A0CC-50CF-3896-3C7FAD3078F2}"/>
                </a:ext>
              </a:extLst>
            </p:cNvPr>
            <p:cNvSpPr txBox="1"/>
            <p:nvPr/>
          </p:nvSpPr>
          <p:spPr>
            <a:xfrm>
              <a:off x="1686138" y="2370389"/>
              <a:ext cx="1044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закупок</a:t>
              </a:r>
              <a:endParaRPr sz="800" b="1" dirty="0">
                <a:cs typeface="Open Sans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4231F1C5-F8E4-E340-0B14-D78E4D97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838627" y="1972323"/>
              <a:ext cx="360000" cy="360000"/>
            </a:xfrm>
            <a:prstGeom prst="rect">
              <a:avLst/>
            </a:prstGeom>
          </p:spPr>
        </p:pic>
        <p:sp>
          <p:nvSpPr>
            <p:cNvPr id="125" name="object 3">
              <a:extLst>
                <a:ext uri="{FF2B5EF4-FFF2-40B4-BE49-F238E27FC236}">
                  <a16:creationId xmlns:a16="http://schemas.microsoft.com/office/drawing/2014/main" id="{EE605EF4-D39A-DFE0-81C7-171ADD237D2F}"/>
                </a:ext>
              </a:extLst>
            </p:cNvPr>
            <p:cNvSpPr txBox="1"/>
            <p:nvPr/>
          </p:nvSpPr>
          <p:spPr>
            <a:xfrm>
              <a:off x="2494384" y="2378458"/>
              <a:ext cx="1044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запасов</a:t>
              </a:r>
              <a:endParaRPr sz="800" b="1" dirty="0">
                <a:cs typeface="Open Sans"/>
              </a:endParaRPr>
            </a:p>
          </p:txBody>
        </p:sp>
        <p:sp>
          <p:nvSpPr>
            <p:cNvPr id="126" name="object 3">
              <a:extLst>
                <a:ext uri="{FF2B5EF4-FFF2-40B4-BE49-F238E27FC236}">
                  <a16:creationId xmlns:a16="http://schemas.microsoft.com/office/drawing/2014/main" id="{46BA28B8-A5FE-4944-3F69-719916B6837D}"/>
                </a:ext>
              </a:extLst>
            </p:cNvPr>
            <p:cNvSpPr txBox="1"/>
            <p:nvPr/>
          </p:nvSpPr>
          <p:spPr>
            <a:xfrm>
              <a:off x="3348659" y="2386026"/>
              <a:ext cx="1044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производства</a:t>
              </a:r>
              <a:endParaRPr sz="800" b="1" dirty="0">
                <a:cs typeface="Open Sans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1D3B5E3D-DAF6-B919-ECE6-C67239DA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72608" y="2022172"/>
              <a:ext cx="536081" cy="360000"/>
            </a:xfrm>
            <a:prstGeom prst="rect">
              <a:avLst/>
            </a:prstGeom>
          </p:spPr>
        </p:pic>
        <p:sp>
          <p:nvSpPr>
            <p:cNvPr id="129" name="object 3">
              <a:extLst>
                <a:ext uri="{FF2B5EF4-FFF2-40B4-BE49-F238E27FC236}">
                  <a16:creationId xmlns:a16="http://schemas.microsoft.com/office/drawing/2014/main" id="{C5C16B45-C4D0-99F5-5BA8-239F96E29790}"/>
                </a:ext>
              </a:extLst>
            </p:cNvPr>
            <p:cNvSpPr txBox="1"/>
            <p:nvPr/>
          </p:nvSpPr>
          <p:spPr>
            <a:xfrm>
              <a:off x="4047922" y="2385507"/>
              <a:ext cx="1355518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транспортной </a:t>
              </a:r>
              <a:endParaRPr lang="en-US" sz="800" b="1" dirty="0">
                <a:solidFill>
                  <a:srgbClr val="323234"/>
                </a:solidFill>
                <a:cs typeface="Open Sans"/>
              </a:endParaRP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логистики</a:t>
              </a:r>
              <a:endParaRPr sz="800" b="1" dirty="0">
                <a:cs typeface="Open Sans"/>
              </a:endParaRPr>
            </a:p>
          </p:txBody>
        </p:sp>
        <p:sp>
          <p:nvSpPr>
            <p:cNvPr id="130" name="object 3">
              <a:extLst>
                <a:ext uri="{FF2B5EF4-FFF2-40B4-BE49-F238E27FC236}">
                  <a16:creationId xmlns:a16="http://schemas.microsoft.com/office/drawing/2014/main" id="{B9B97464-0AFE-80C5-9F99-A81A595117CF}"/>
                </a:ext>
              </a:extLst>
            </p:cNvPr>
            <p:cNvSpPr txBox="1"/>
            <p:nvPr/>
          </p:nvSpPr>
          <p:spPr>
            <a:xfrm>
              <a:off x="8054311" y="2418565"/>
              <a:ext cx="828000" cy="11080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 ФЭМ</a:t>
              </a:r>
              <a:endParaRPr sz="800" b="1" dirty="0">
                <a:cs typeface="Open Sans"/>
              </a:endParaRPr>
            </a:p>
          </p:txBody>
        </p: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7A6F7055-DF8B-B192-B458-B3AA7E154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59320" y="2010815"/>
              <a:ext cx="368926" cy="360000"/>
            </a:xfrm>
            <a:prstGeom prst="rect">
              <a:avLst/>
            </a:prstGeom>
          </p:spPr>
        </p:pic>
        <p:sp>
          <p:nvSpPr>
            <p:cNvPr id="132" name="object 3">
              <a:extLst>
                <a:ext uri="{FF2B5EF4-FFF2-40B4-BE49-F238E27FC236}">
                  <a16:creationId xmlns:a16="http://schemas.microsoft.com/office/drawing/2014/main" id="{82F93879-58F0-D9FA-821F-11DC43E1797C}"/>
                </a:ext>
              </a:extLst>
            </p:cNvPr>
            <p:cNvSpPr txBox="1"/>
            <p:nvPr/>
          </p:nvSpPr>
          <p:spPr>
            <a:xfrm>
              <a:off x="5143565" y="2396148"/>
              <a:ext cx="828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ТОиР</a:t>
              </a:r>
              <a:endParaRPr sz="800" b="1" dirty="0">
                <a:cs typeface="Open Sans"/>
              </a:endParaRPr>
            </a:p>
          </p:txBody>
        </p:sp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AEA6EB9E-7482-3E9E-3200-B17F0301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3034" y="1923773"/>
              <a:ext cx="540000" cy="540000"/>
            </a:xfrm>
            <a:prstGeom prst="rect">
              <a:avLst/>
            </a:prstGeom>
          </p:spPr>
        </p:pic>
        <p:sp>
          <p:nvSpPr>
            <p:cNvPr id="135" name="object 3">
              <a:extLst>
                <a:ext uri="{FF2B5EF4-FFF2-40B4-BE49-F238E27FC236}">
                  <a16:creationId xmlns:a16="http://schemas.microsoft.com/office/drawing/2014/main" id="{05EFBD58-3D28-4F07-0B14-08111E3E45DB}"/>
                </a:ext>
              </a:extLst>
            </p:cNvPr>
            <p:cNvSpPr txBox="1"/>
            <p:nvPr/>
          </p:nvSpPr>
          <p:spPr>
            <a:xfrm>
              <a:off x="7501318" y="2400170"/>
              <a:ext cx="828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en-US" sz="800" b="1" dirty="0">
                  <a:solidFill>
                    <a:srgbClr val="323234"/>
                  </a:solidFill>
                  <a:cs typeface="Open Sans"/>
                </a:rPr>
                <a:t>HR</a:t>
              </a:r>
              <a:endParaRPr sz="800" b="1" dirty="0">
                <a:cs typeface="Open Sans"/>
              </a:endParaRPr>
            </a:p>
          </p:txBody>
        </p:sp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F2FBFE2E-026D-EC8C-4E12-3A975B70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48038" y="2018684"/>
              <a:ext cx="360000" cy="360000"/>
            </a:xfrm>
            <a:prstGeom prst="rect">
              <a:avLst/>
            </a:prstGeom>
          </p:spPr>
        </p:pic>
        <p:sp>
          <p:nvSpPr>
            <p:cNvPr id="138" name="object 3">
              <a:extLst>
                <a:ext uri="{FF2B5EF4-FFF2-40B4-BE49-F238E27FC236}">
                  <a16:creationId xmlns:a16="http://schemas.microsoft.com/office/drawing/2014/main" id="{C7CC65D1-1A8F-4857-E396-DA6ECBC22A9F}"/>
                </a:ext>
              </a:extLst>
            </p:cNvPr>
            <p:cNvSpPr txBox="1"/>
            <p:nvPr/>
          </p:nvSpPr>
          <p:spPr>
            <a:xfrm>
              <a:off x="6678643" y="2399729"/>
              <a:ext cx="828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проектов</a:t>
              </a:r>
              <a:endParaRPr sz="800" b="1" dirty="0">
                <a:cs typeface="Open Sans"/>
              </a:endParaRPr>
            </a:p>
          </p:txBody>
        </p:sp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732D1CD0-CD5B-E0B9-91C7-BF8651C06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090421" y="1998048"/>
              <a:ext cx="432000" cy="432000"/>
            </a:xfrm>
            <a:prstGeom prst="rect">
              <a:avLst/>
            </a:prstGeom>
          </p:spPr>
        </p:pic>
        <p:sp>
          <p:nvSpPr>
            <p:cNvPr id="143" name="object 3">
              <a:extLst>
                <a:ext uri="{FF2B5EF4-FFF2-40B4-BE49-F238E27FC236}">
                  <a16:creationId xmlns:a16="http://schemas.microsoft.com/office/drawing/2014/main" id="{903FE58D-1E57-0CE4-526E-414919861863}"/>
                </a:ext>
              </a:extLst>
            </p:cNvPr>
            <p:cNvSpPr txBox="1"/>
            <p:nvPr/>
          </p:nvSpPr>
          <p:spPr>
            <a:xfrm>
              <a:off x="5908960" y="2399073"/>
              <a:ext cx="828000" cy="2215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Планирование </a:t>
              </a:r>
            </a:p>
            <a:p>
              <a:pPr marL="12696" marR="5078" algn="ctr">
                <a:lnSpc>
                  <a:spcPct val="90000"/>
                </a:lnSpc>
              </a:pPr>
              <a:r>
                <a:rPr lang="ru-RU" sz="800" b="1" dirty="0">
                  <a:solidFill>
                    <a:srgbClr val="323234"/>
                  </a:solidFill>
                  <a:cs typeface="Open Sans"/>
                </a:rPr>
                <a:t>активов</a:t>
              </a:r>
              <a:endParaRPr sz="800" b="1" dirty="0"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210941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12</a:t>
            </a:fld>
            <a:endParaRPr lang="ru-RU" dirty="0"/>
          </a:p>
        </p:txBody>
      </p:sp>
      <p:sp>
        <p:nvSpPr>
          <p:cNvPr id="65" name="Заголовок 2">
            <a:extLst>
              <a:ext uri="{FF2B5EF4-FFF2-40B4-BE49-F238E27FC236}">
                <a16:creationId xmlns:a16="http://schemas.microsoft.com/office/drawing/2014/main" id="{03508A27-EC39-EC7E-EC89-AAB0303F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42213"/>
            <a:ext cx="8845960" cy="572700"/>
          </a:xfrm>
        </p:spPr>
        <p:txBody>
          <a:bodyPr/>
          <a:lstStyle/>
          <a:p>
            <a:r>
              <a:rPr lang="ru-RU" sz="2000" dirty="0"/>
              <a:t>Поддержка необходимых процессов и сценариев ИБП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AA3F55E3-B336-CA8C-4518-96DD81F2CBDC}"/>
              </a:ext>
            </a:extLst>
          </p:cNvPr>
          <p:cNvSpPr/>
          <p:nvPr/>
        </p:nvSpPr>
        <p:spPr>
          <a:xfrm rot="5400000">
            <a:off x="8444647" y="170895"/>
            <a:ext cx="432000" cy="432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F7C63AB7-FAB8-05ED-1247-3D46822A535B}"/>
              </a:ext>
            </a:extLst>
          </p:cNvPr>
          <p:cNvGrpSpPr/>
          <p:nvPr/>
        </p:nvGrpSpPr>
        <p:grpSpPr>
          <a:xfrm>
            <a:off x="702032" y="857881"/>
            <a:ext cx="7517170" cy="4011983"/>
            <a:chOff x="717272" y="347341"/>
            <a:chExt cx="7517170" cy="4011983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9E1BE8DC-1ED1-F687-19C2-8BC54A8D485C}"/>
                </a:ext>
              </a:extLst>
            </p:cNvPr>
            <p:cNvGrpSpPr/>
            <p:nvPr/>
          </p:nvGrpSpPr>
          <p:grpSpPr>
            <a:xfrm>
              <a:off x="717272" y="347341"/>
              <a:ext cx="7504708" cy="2769240"/>
              <a:chOff x="275312" y="1383661"/>
              <a:chExt cx="7504708" cy="2769240"/>
            </a:xfrm>
          </p:grpSpPr>
          <p:grpSp>
            <p:nvGrpSpPr>
              <p:cNvPr id="102" name="Группа 101">
                <a:extLst>
                  <a:ext uri="{FF2B5EF4-FFF2-40B4-BE49-F238E27FC236}">
                    <a16:creationId xmlns:a16="http://schemas.microsoft.com/office/drawing/2014/main" id="{D0822F46-29FE-DB37-D9E1-7D2426CE7371}"/>
                  </a:ext>
                </a:extLst>
              </p:cNvPr>
              <p:cNvGrpSpPr/>
              <p:nvPr/>
            </p:nvGrpSpPr>
            <p:grpSpPr>
              <a:xfrm>
                <a:off x="403610" y="1722644"/>
                <a:ext cx="7251809" cy="2239756"/>
                <a:chOff x="403610" y="1722644"/>
                <a:chExt cx="7251809" cy="2239756"/>
              </a:xfrm>
            </p:grpSpPr>
            <p:grpSp>
              <p:nvGrpSpPr>
                <p:cNvPr id="104" name="Group 18">
                  <a:extLst>
                    <a:ext uri="{FF2B5EF4-FFF2-40B4-BE49-F238E27FC236}">
                      <a16:creationId xmlns:a16="http://schemas.microsoft.com/office/drawing/2014/main" id="{6EF349ED-090A-9B83-F0AE-2A921788F372}"/>
                    </a:ext>
                  </a:extLst>
                </p:cNvPr>
                <p:cNvGrpSpPr/>
                <p:nvPr/>
              </p:nvGrpSpPr>
              <p:grpSpPr>
                <a:xfrm>
                  <a:off x="5224294" y="1722644"/>
                  <a:ext cx="2283594" cy="2239756"/>
                  <a:chOff x="569105" y="1744089"/>
                  <a:chExt cx="3738591" cy="3736642"/>
                </a:xfrm>
                <a:solidFill>
                  <a:schemeClr val="accent2">
                    <a:lumMod val="20000"/>
                    <a:lumOff val="80000"/>
                  </a:schemeClr>
                </a:solidFill>
              </p:grpSpPr>
              <p:sp>
                <p:nvSpPr>
                  <p:cNvPr id="154" name="Freeform 32">
                    <a:extLst>
                      <a:ext uri="{FF2B5EF4-FFF2-40B4-BE49-F238E27FC236}">
                        <a16:creationId xmlns:a16="http://schemas.microsoft.com/office/drawing/2014/main" id="{8FA24E37-6EDA-BF79-B90F-2D49BAF27307}"/>
                      </a:ext>
                    </a:extLst>
                  </p:cNvPr>
                  <p:cNvSpPr/>
                  <p:nvPr/>
                </p:nvSpPr>
                <p:spPr>
                  <a:xfrm>
                    <a:off x="2476926" y="1744089"/>
                    <a:ext cx="1560930" cy="1426961"/>
                  </a:xfrm>
                  <a:custGeom>
                    <a:avLst/>
                    <a:gdLst>
                      <a:gd name="connsiteX0" fmla="*/ 0 w 4160354"/>
                      <a:gd name="connsiteY0" fmla="*/ 0 h 3803286"/>
                      <a:gd name="connsiteX1" fmla="*/ 153701 w 4160354"/>
                      <a:gd name="connsiteY1" fmla="*/ 3886 h 3803286"/>
                      <a:gd name="connsiteX2" fmla="*/ 4158263 w 4160354"/>
                      <a:gd name="connsiteY2" fmla="*/ 2396172 h 3803286"/>
                      <a:gd name="connsiteX3" fmla="*/ 4160354 w 4160354"/>
                      <a:gd name="connsiteY3" fmla="*/ 2399809 h 3803286"/>
                      <a:gd name="connsiteX4" fmla="*/ 1729461 w 4160354"/>
                      <a:gd name="connsiteY4" fmla="*/ 3803286 h 3803286"/>
                      <a:gd name="connsiteX5" fmla="*/ 1704039 w 4160354"/>
                      <a:gd name="connsiteY5" fmla="*/ 3761439 h 3803286"/>
                      <a:gd name="connsiteX6" fmla="*/ 120088 w 4160354"/>
                      <a:gd name="connsiteY6" fmla="*/ 2812060 h 3803286"/>
                      <a:gd name="connsiteX7" fmla="*/ 0 w 4160354"/>
                      <a:gd name="connsiteY7" fmla="*/ 2805996 h 3803286"/>
                      <a:gd name="connsiteX8" fmla="*/ 0 w 4160354"/>
                      <a:gd name="connsiteY8" fmla="*/ 0 h 380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4" h="3803286">
                        <a:moveTo>
                          <a:pt x="0" y="0"/>
                        </a:moveTo>
                        <a:lnTo>
                          <a:pt x="153701" y="3886"/>
                        </a:lnTo>
                        <a:cubicBezTo>
                          <a:pt x="1852067" y="89976"/>
                          <a:pt x="3326051" y="1026535"/>
                          <a:pt x="4158263" y="2396172"/>
                        </a:cubicBezTo>
                        <a:lnTo>
                          <a:pt x="4160354" y="2399809"/>
                        </a:lnTo>
                        <a:lnTo>
                          <a:pt x="1729461" y="3803286"/>
                        </a:lnTo>
                        <a:lnTo>
                          <a:pt x="1704039" y="3761439"/>
                        </a:lnTo>
                        <a:cubicBezTo>
                          <a:pt x="1351642" y="3239823"/>
                          <a:pt x="779302" y="2879007"/>
                          <a:pt x="120088" y="2812060"/>
                        </a:cubicBezTo>
                        <a:lnTo>
                          <a:pt x="0" y="28059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5" name="Freeform 31">
                    <a:extLst>
                      <a:ext uri="{FF2B5EF4-FFF2-40B4-BE49-F238E27FC236}">
                        <a16:creationId xmlns:a16="http://schemas.microsoft.com/office/drawing/2014/main" id="{E1D17490-16A2-05F1-64AA-E5381C45E94F}"/>
                      </a:ext>
                    </a:extLst>
                  </p:cNvPr>
                  <p:cNvSpPr/>
                  <p:nvPr/>
                </p:nvSpPr>
                <p:spPr>
                  <a:xfrm>
                    <a:off x="838944" y="1744089"/>
                    <a:ext cx="1560929" cy="1426961"/>
                  </a:xfrm>
                  <a:custGeom>
                    <a:avLst/>
                    <a:gdLst>
                      <a:gd name="connsiteX0" fmla="*/ 4160352 w 4160352"/>
                      <a:gd name="connsiteY0" fmla="*/ 0 h 3803286"/>
                      <a:gd name="connsiteX1" fmla="*/ 4160352 w 4160352"/>
                      <a:gd name="connsiteY1" fmla="*/ 2805996 h 3803286"/>
                      <a:gd name="connsiteX2" fmla="*/ 4040265 w 4160352"/>
                      <a:gd name="connsiteY2" fmla="*/ 2812060 h 3803286"/>
                      <a:gd name="connsiteX3" fmla="*/ 2456314 w 4160352"/>
                      <a:gd name="connsiteY3" fmla="*/ 3761439 h 3803286"/>
                      <a:gd name="connsiteX4" fmla="*/ 2430892 w 4160352"/>
                      <a:gd name="connsiteY4" fmla="*/ 3803286 h 3803286"/>
                      <a:gd name="connsiteX5" fmla="*/ 0 w 4160352"/>
                      <a:gd name="connsiteY5" fmla="*/ 2399810 h 3803286"/>
                      <a:gd name="connsiteX6" fmla="*/ 2091 w 4160352"/>
                      <a:gd name="connsiteY6" fmla="*/ 2396172 h 3803286"/>
                      <a:gd name="connsiteX7" fmla="*/ 4006652 w 4160352"/>
                      <a:gd name="connsiteY7" fmla="*/ 3886 h 3803286"/>
                      <a:gd name="connsiteX8" fmla="*/ 4160352 w 4160352"/>
                      <a:gd name="connsiteY8" fmla="*/ 0 h 380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2" h="3803286">
                        <a:moveTo>
                          <a:pt x="4160352" y="0"/>
                        </a:moveTo>
                        <a:lnTo>
                          <a:pt x="4160352" y="2805996"/>
                        </a:lnTo>
                        <a:lnTo>
                          <a:pt x="4040265" y="2812060"/>
                        </a:lnTo>
                        <a:cubicBezTo>
                          <a:pt x="3381051" y="2879007"/>
                          <a:pt x="2808711" y="3239823"/>
                          <a:pt x="2456314" y="3761439"/>
                        </a:cubicBezTo>
                        <a:lnTo>
                          <a:pt x="2430892" y="3803286"/>
                        </a:lnTo>
                        <a:lnTo>
                          <a:pt x="0" y="2399810"/>
                        </a:lnTo>
                        <a:lnTo>
                          <a:pt x="2091" y="2396172"/>
                        </a:lnTo>
                        <a:cubicBezTo>
                          <a:pt x="834302" y="1026535"/>
                          <a:pt x="2308286" y="89976"/>
                          <a:pt x="4006652" y="3886"/>
                        </a:cubicBezTo>
                        <a:lnTo>
                          <a:pt x="416035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6" name="Freeform 28">
                    <a:extLst>
                      <a:ext uri="{FF2B5EF4-FFF2-40B4-BE49-F238E27FC236}">
                        <a16:creationId xmlns:a16="http://schemas.microsoft.com/office/drawing/2014/main" id="{96BC7158-A774-4824-B5D9-AA7FF6EAF04F}"/>
                      </a:ext>
                    </a:extLst>
                  </p:cNvPr>
                  <p:cNvSpPr/>
                  <p:nvPr/>
                </p:nvSpPr>
                <p:spPr>
                  <a:xfrm>
                    <a:off x="3164428" y="2711276"/>
                    <a:ext cx="1143268" cy="1802269"/>
                  </a:xfrm>
                  <a:custGeom>
                    <a:avLst/>
                    <a:gdLst>
                      <a:gd name="connsiteX0" fmla="*/ 2430322 w 3047157"/>
                      <a:gd name="connsiteY0" fmla="*/ 0 h 4803597"/>
                      <a:gd name="connsiteX1" fmla="*/ 2445827 w 3047157"/>
                      <a:gd name="connsiteY1" fmla="*/ 26965 h 4803597"/>
                      <a:gd name="connsiteX2" fmla="*/ 3047157 w 3047157"/>
                      <a:gd name="connsiteY2" fmla="*/ 2401798 h 4803597"/>
                      <a:gd name="connsiteX3" fmla="*/ 2445827 w 3047157"/>
                      <a:gd name="connsiteY3" fmla="*/ 4776631 h 4803597"/>
                      <a:gd name="connsiteX4" fmla="*/ 2430322 w 3047157"/>
                      <a:gd name="connsiteY4" fmla="*/ 4803597 h 4803597"/>
                      <a:gd name="connsiteX5" fmla="*/ 0 w 3047157"/>
                      <a:gd name="connsiteY5" fmla="*/ 3400450 h 4803597"/>
                      <a:gd name="connsiteX6" fmla="*/ 72524 w 3047157"/>
                      <a:gd name="connsiteY6" fmla="*/ 3249899 h 4803597"/>
                      <a:gd name="connsiteX7" fmla="*/ 243748 w 3047157"/>
                      <a:gd name="connsiteY7" fmla="*/ 2401798 h 4803597"/>
                      <a:gd name="connsiteX8" fmla="*/ 72524 w 3047157"/>
                      <a:gd name="connsiteY8" fmla="*/ 1553697 h 4803597"/>
                      <a:gd name="connsiteX9" fmla="*/ 0 w 3047157"/>
                      <a:gd name="connsiteY9" fmla="*/ 1403147 h 4803597"/>
                      <a:gd name="connsiteX10" fmla="*/ 2430322 w 3047157"/>
                      <a:gd name="connsiteY10" fmla="*/ 0 h 480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47157" h="4803597">
                        <a:moveTo>
                          <a:pt x="2430322" y="0"/>
                        </a:moveTo>
                        <a:lnTo>
                          <a:pt x="2445827" y="26965"/>
                        </a:lnTo>
                        <a:cubicBezTo>
                          <a:pt x="2829323" y="732916"/>
                          <a:pt x="3047157" y="1541918"/>
                          <a:pt x="3047157" y="2401798"/>
                        </a:cubicBezTo>
                        <a:cubicBezTo>
                          <a:pt x="3047157" y="3261678"/>
                          <a:pt x="2829323" y="4070681"/>
                          <a:pt x="2445827" y="4776631"/>
                        </a:cubicBezTo>
                        <a:lnTo>
                          <a:pt x="2430322" y="4803597"/>
                        </a:lnTo>
                        <a:lnTo>
                          <a:pt x="0" y="3400450"/>
                        </a:lnTo>
                        <a:lnTo>
                          <a:pt x="72524" y="3249899"/>
                        </a:lnTo>
                        <a:cubicBezTo>
                          <a:pt x="182779" y="2989227"/>
                          <a:pt x="243748" y="2702632"/>
                          <a:pt x="243748" y="2401798"/>
                        </a:cubicBezTo>
                        <a:cubicBezTo>
                          <a:pt x="243748" y="2100964"/>
                          <a:pt x="182779" y="1814370"/>
                          <a:pt x="72524" y="1553697"/>
                        </a:cubicBezTo>
                        <a:lnTo>
                          <a:pt x="0" y="1403147"/>
                        </a:lnTo>
                        <a:lnTo>
                          <a:pt x="243032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7" name="Freeform 27">
                    <a:extLst>
                      <a:ext uri="{FF2B5EF4-FFF2-40B4-BE49-F238E27FC236}">
                        <a16:creationId xmlns:a16="http://schemas.microsoft.com/office/drawing/2014/main" id="{B8A020ED-9D86-1BE7-E4B6-64DC8BE5B5D7}"/>
                      </a:ext>
                    </a:extLst>
                  </p:cNvPr>
                  <p:cNvSpPr/>
                  <p:nvPr/>
                </p:nvSpPr>
                <p:spPr>
                  <a:xfrm>
                    <a:off x="569105" y="2711276"/>
                    <a:ext cx="1143267" cy="1802269"/>
                  </a:xfrm>
                  <a:custGeom>
                    <a:avLst/>
                    <a:gdLst>
                      <a:gd name="connsiteX0" fmla="*/ 616835 w 3047156"/>
                      <a:gd name="connsiteY0" fmla="*/ 0 h 4803597"/>
                      <a:gd name="connsiteX1" fmla="*/ 3047156 w 3047156"/>
                      <a:gd name="connsiteY1" fmla="*/ 1403147 h 4803597"/>
                      <a:gd name="connsiteX2" fmla="*/ 2974632 w 3047156"/>
                      <a:gd name="connsiteY2" fmla="*/ 1553697 h 4803597"/>
                      <a:gd name="connsiteX3" fmla="*/ 2803408 w 3047156"/>
                      <a:gd name="connsiteY3" fmla="*/ 2401798 h 4803597"/>
                      <a:gd name="connsiteX4" fmla="*/ 2974632 w 3047156"/>
                      <a:gd name="connsiteY4" fmla="*/ 3249899 h 4803597"/>
                      <a:gd name="connsiteX5" fmla="*/ 3047156 w 3047156"/>
                      <a:gd name="connsiteY5" fmla="*/ 3400450 h 4803597"/>
                      <a:gd name="connsiteX6" fmla="*/ 616835 w 3047156"/>
                      <a:gd name="connsiteY6" fmla="*/ 4803597 h 4803597"/>
                      <a:gd name="connsiteX7" fmla="*/ 601330 w 3047156"/>
                      <a:gd name="connsiteY7" fmla="*/ 4776631 h 4803597"/>
                      <a:gd name="connsiteX8" fmla="*/ 0 w 3047156"/>
                      <a:gd name="connsiteY8" fmla="*/ 2401798 h 4803597"/>
                      <a:gd name="connsiteX9" fmla="*/ 601330 w 3047156"/>
                      <a:gd name="connsiteY9" fmla="*/ 26965 h 4803597"/>
                      <a:gd name="connsiteX10" fmla="*/ 616835 w 3047156"/>
                      <a:gd name="connsiteY10" fmla="*/ 0 h 480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47156" h="4803597">
                        <a:moveTo>
                          <a:pt x="616835" y="0"/>
                        </a:moveTo>
                        <a:lnTo>
                          <a:pt x="3047156" y="1403147"/>
                        </a:lnTo>
                        <a:lnTo>
                          <a:pt x="2974632" y="1553697"/>
                        </a:lnTo>
                        <a:cubicBezTo>
                          <a:pt x="2864377" y="1814370"/>
                          <a:pt x="2803408" y="2100964"/>
                          <a:pt x="2803408" y="2401798"/>
                        </a:cubicBezTo>
                        <a:cubicBezTo>
                          <a:pt x="2803408" y="2702632"/>
                          <a:pt x="2864377" y="2989227"/>
                          <a:pt x="2974632" y="3249899"/>
                        </a:cubicBezTo>
                        <a:lnTo>
                          <a:pt x="3047156" y="3400450"/>
                        </a:lnTo>
                        <a:lnTo>
                          <a:pt x="616835" y="4803597"/>
                        </a:lnTo>
                        <a:lnTo>
                          <a:pt x="601330" y="4776631"/>
                        </a:lnTo>
                        <a:cubicBezTo>
                          <a:pt x="217835" y="4070681"/>
                          <a:pt x="0" y="3261678"/>
                          <a:pt x="0" y="2401798"/>
                        </a:cubicBezTo>
                        <a:cubicBezTo>
                          <a:pt x="0" y="1541918"/>
                          <a:pt x="217835" y="732916"/>
                          <a:pt x="601330" y="26965"/>
                        </a:cubicBezTo>
                        <a:lnTo>
                          <a:pt x="616835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8" name="Freeform 25">
                    <a:extLst>
                      <a:ext uri="{FF2B5EF4-FFF2-40B4-BE49-F238E27FC236}">
                        <a16:creationId xmlns:a16="http://schemas.microsoft.com/office/drawing/2014/main" id="{2AA3FAD0-DA52-9893-13A3-7F1421DF691B}"/>
                      </a:ext>
                    </a:extLst>
                  </p:cNvPr>
                  <p:cNvSpPr/>
                  <p:nvPr/>
                </p:nvSpPr>
                <p:spPr>
                  <a:xfrm>
                    <a:off x="838944" y="4053771"/>
                    <a:ext cx="1560929" cy="1426960"/>
                  </a:xfrm>
                  <a:custGeom>
                    <a:avLst/>
                    <a:gdLst>
                      <a:gd name="connsiteX0" fmla="*/ 2430892 w 4160352"/>
                      <a:gd name="connsiteY0" fmla="*/ 0 h 3803285"/>
                      <a:gd name="connsiteX1" fmla="*/ 2456314 w 4160352"/>
                      <a:gd name="connsiteY1" fmla="*/ 41846 h 3803285"/>
                      <a:gd name="connsiteX2" fmla="*/ 4040265 w 4160352"/>
                      <a:gd name="connsiteY2" fmla="*/ 991225 h 3803285"/>
                      <a:gd name="connsiteX3" fmla="*/ 4160352 w 4160352"/>
                      <a:gd name="connsiteY3" fmla="*/ 997289 h 3803285"/>
                      <a:gd name="connsiteX4" fmla="*/ 4160352 w 4160352"/>
                      <a:gd name="connsiteY4" fmla="*/ 3803285 h 3803285"/>
                      <a:gd name="connsiteX5" fmla="*/ 4006652 w 4160352"/>
                      <a:gd name="connsiteY5" fmla="*/ 3799399 h 3803285"/>
                      <a:gd name="connsiteX6" fmla="*/ 2091 w 4160352"/>
                      <a:gd name="connsiteY6" fmla="*/ 1407113 h 3803285"/>
                      <a:gd name="connsiteX7" fmla="*/ 0 w 4160352"/>
                      <a:gd name="connsiteY7" fmla="*/ 1403476 h 3803285"/>
                      <a:gd name="connsiteX8" fmla="*/ 2430892 w 4160352"/>
                      <a:gd name="connsiteY8" fmla="*/ 0 h 3803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2" h="3803285">
                        <a:moveTo>
                          <a:pt x="2430892" y="0"/>
                        </a:moveTo>
                        <a:lnTo>
                          <a:pt x="2456314" y="41846"/>
                        </a:lnTo>
                        <a:cubicBezTo>
                          <a:pt x="2808711" y="563463"/>
                          <a:pt x="3381051" y="924278"/>
                          <a:pt x="4040265" y="991225"/>
                        </a:cubicBezTo>
                        <a:lnTo>
                          <a:pt x="4160352" y="997289"/>
                        </a:lnTo>
                        <a:lnTo>
                          <a:pt x="4160352" y="3803285"/>
                        </a:lnTo>
                        <a:lnTo>
                          <a:pt x="4006652" y="3799399"/>
                        </a:lnTo>
                        <a:cubicBezTo>
                          <a:pt x="2308286" y="3713309"/>
                          <a:pt x="834302" y="2776750"/>
                          <a:pt x="2091" y="1407113"/>
                        </a:cubicBezTo>
                        <a:lnTo>
                          <a:pt x="0" y="1403476"/>
                        </a:lnTo>
                        <a:lnTo>
                          <a:pt x="243089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9" name="Freeform 24">
                    <a:extLst>
                      <a:ext uri="{FF2B5EF4-FFF2-40B4-BE49-F238E27FC236}">
                        <a16:creationId xmlns:a16="http://schemas.microsoft.com/office/drawing/2014/main" id="{1BDE281C-3657-C0E4-7249-52D60D54834F}"/>
                      </a:ext>
                    </a:extLst>
                  </p:cNvPr>
                  <p:cNvSpPr/>
                  <p:nvPr/>
                </p:nvSpPr>
                <p:spPr>
                  <a:xfrm>
                    <a:off x="2476926" y="4053771"/>
                    <a:ext cx="1560930" cy="1426960"/>
                  </a:xfrm>
                  <a:custGeom>
                    <a:avLst/>
                    <a:gdLst>
                      <a:gd name="connsiteX0" fmla="*/ 1729461 w 4160354"/>
                      <a:gd name="connsiteY0" fmla="*/ 0 h 3803285"/>
                      <a:gd name="connsiteX1" fmla="*/ 4160354 w 4160354"/>
                      <a:gd name="connsiteY1" fmla="*/ 1403476 h 3803285"/>
                      <a:gd name="connsiteX2" fmla="*/ 4158263 w 4160354"/>
                      <a:gd name="connsiteY2" fmla="*/ 1407113 h 3803285"/>
                      <a:gd name="connsiteX3" fmla="*/ 153701 w 4160354"/>
                      <a:gd name="connsiteY3" fmla="*/ 3799399 h 3803285"/>
                      <a:gd name="connsiteX4" fmla="*/ 0 w 4160354"/>
                      <a:gd name="connsiteY4" fmla="*/ 3803285 h 3803285"/>
                      <a:gd name="connsiteX5" fmla="*/ 0 w 4160354"/>
                      <a:gd name="connsiteY5" fmla="*/ 997289 h 3803285"/>
                      <a:gd name="connsiteX6" fmla="*/ 120088 w 4160354"/>
                      <a:gd name="connsiteY6" fmla="*/ 991225 h 3803285"/>
                      <a:gd name="connsiteX7" fmla="*/ 1704039 w 4160354"/>
                      <a:gd name="connsiteY7" fmla="*/ 41846 h 3803285"/>
                      <a:gd name="connsiteX8" fmla="*/ 1729461 w 4160354"/>
                      <a:gd name="connsiteY8" fmla="*/ 0 h 3803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4" h="3803285">
                        <a:moveTo>
                          <a:pt x="1729461" y="0"/>
                        </a:moveTo>
                        <a:lnTo>
                          <a:pt x="4160354" y="1403476"/>
                        </a:lnTo>
                        <a:lnTo>
                          <a:pt x="4158263" y="1407113"/>
                        </a:lnTo>
                        <a:cubicBezTo>
                          <a:pt x="3326051" y="2776750"/>
                          <a:pt x="1852067" y="3713309"/>
                          <a:pt x="153701" y="3799399"/>
                        </a:cubicBezTo>
                        <a:lnTo>
                          <a:pt x="0" y="3803285"/>
                        </a:lnTo>
                        <a:lnTo>
                          <a:pt x="0" y="997289"/>
                        </a:lnTo>
                        <a:lnTo>
                          <a:pt x="120088" y="991225"/>
                        </a:lnTo>
                        <a:cubicBezTo>
                          <a:pt x="779302" y="924278"/>
                          <a:pt x="1351642" y="563463"/>
                          <a:pt x="1704039" y="41846"/>
                        </a:cubicBezTo>
                        <a:lnTo>
                          <a:pt x="1729461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</p:grpSp>
            <p:sp>
              <p:nvSpPr>
                <p:cNvPr id="105" name="Oval 26">
                  <a:extLst>
                    <a:ext uri="{FF2B5EF4-FFF2-40B4-BE49-F238E27FC236}">
                      <a16:creationId xmlns:a16="http://schemas.microsoft.com/office/drawing/2014/main" id="{6DC58F52-0AF6-7755-E6EC-15B8C30A4E6F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1"/>
                  </p:custDataLst>
                </p:nvPr>
              </p:nvSpPr>
              <p:spPr>
                <a:xfrm>
                  <a:off x="5829456" y="2295358"/>
                  <a:ext cx="1071356" cy="105133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 w="9207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lIns="36000" rIns="36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r>
                    <a:rPr kumimoji="0" lang="ru-RU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+mn-lt"/>
                      <a:ea typeface="Arial"/>
                      <a:cs typeface="Arial"/>
                      <a:sym typeface="Arial"/>
                    </a:rPr>
                    <a:t>Планирование продаж и операций</a:t>
                  </a:r>
                  <a:endPara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2B3EABDE-28E8-D8FD-129E-5E28A6F19B1D}"/>
                    </a:ext>
                  </a:extLst>
                </p:cNvPr>
                <p:cNvSpPr txBox="1"/>
                <p:nvPr/>
              </p:nvSpPr>
              <p:spPr>
                <a:xfrm>
                  <a:off x="5562713" y="2025738"/>
                  <a:ext cx="779758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Снабжение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0E4D36D2-F277-9C5B-22AC-32E7EBDC4048}"/>
                    </a:ext>
                  </a:extLst>
                </p:cNvPr>
                <p:cNvSpPr txBox="1"/>
                <p:nvPr/>
              </p:nvSpPr>
              <p:spPr>
                <a:xfrm>
                  <a:off x="6115951" y="1922274"/>
                  <a:ext cx="1222858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Производство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  <a:p>
                  <a:pPr algn="ctr"/>
                  <a:r>
                    <a:rPr lang="en-US" sz="500" b="1" dirty="0">
                      <a:latin typeface="+mn-lt"/>
                      <a:ea typeface="League Spartan" charset="0"/>
                      <a:cs typeface="Poppins" pitchFamily="2" charset="77"/>
                    </a:rPr>
                    <a:t>(</a:t>
                  </a:r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основное, </a:t>
                  </a:r>
                </a:p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вспомогательное</a:t>
                  </a:r>
                  <a:r>
                    <a:rPr lang="en-US" sz="500" b="1" dirty="0">
                      <a:latin typeface="+mn-lt"/>
                      <a:ea typeface="League Spartan" charset="0"/>
                      <a:cs typeface="Poppins" pitchFamily="2" charset="77"/>
                    </a:rPr>
                    <a:t>)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686F0F94-0E25-83C5-C959-0EBC7C1E36E1}"/>
                    </a:ext>
                  </a:extLst>
                </p:cNvPr>
                <p:cNvSpPr txBox="1"/>
                <p:nvPr/>
              </p:nvSpPr>
              <p:spPr>
                <a:xfrm>
                  <a:off x="5129223" y="2534121"/>
                  <a:ext cx="792889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Сбыт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BBCC50BA-E172-2125-93D8-C12814A91A58}"/>
                    </a:ext>
                  </a:extLst>
                </p:cNvPr>
                <p:cNvSpPr txBox="1"/>
                <p:nvPr/>
              </p:nvSpPr>
              <p:spPr>
                <a:xfrm>
                  <a:off x="6903813" y="2986503"/>
                  <a:ext cx="576000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ТОиР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F27FDCED-628A-1237-C910-AD2054EC1FDD}"/>
                    </a:ext>
                  </a:extLst>
                </p:cNvPr>
                <p:cNvSpPr txBox="1"/>
                <p:nvPr/>
              </p:nvSpPr>
              <p:spPr>
                <a:xfrm>
                  <a:off x="6978869" y="2572706"/>
                  <a:ext cx="432000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Запасы</a:t>
                  </a: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FE9A9559-C70D-992C-ACFF-2631EAE4C97C}"/>
                    </a:ext>
                  </a:extLst>
                </p:cNvPr>
                <p:cNvSpPr txBox="1"/>
                <p:nvPr/>
              </p:nvSpPr>
              <p:spPr>
                <a:xfrm>
                  <a:off x="5578085" y="3475537"/>
                  <a:ext cx="792889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Транспорт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621E4DC6-041D-292E-667B-7E25C178A2F3}"/>
                    </a:ext>
                  </a:extLst>
                </p:cNvPr>
                <p:cNvSpPr txBox="1"/>
                <p:nvPr/>
              </p:nvSpPr>
              <p:spPr>
                <a:xfrm>
                  <a:off x="6405206" y="3464783"/>
                  <a:ext cx="785609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Себестоимость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sp>
              <p:nvSpPr>
                <p:cNvPr id="113" name="Chevron 144">
                  <a:extLst>
                    <a:ext uri="{FF2B5EF4-FFF2-40B4-BE49-F238E27FC236}">
                      <a16:creationId xmlns:a16="http://schemas.microsoft.com/office/drawing/2014/main" id="{FAE810A3-8A73-3A38-98C1-574D36EE909F}"/>
                    </a:ext>
                  </a:extLst>
                </p:cNvPr>
                <p:cNvSpPr/>
                <p:nvPr/>
              </p:nvSpPr>
              <p:spPr>
                <a:xfrm>
                  <a:off x="7570854" y="2752064"/>
                  <a:ext cx="84565" cy="102626"/>
                </a:xfrm>
                <a:prstGeom prst="chevron">
                  <a:avLst/>
                </a:prstGeom>
                <a:solidFill>
                  <a:sysClr val="window" lastClr="FFFFFF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E3629"/>
                    </a:solidFill>
                    <a:effectLst/>
                    <a:uLnTx/>
                    <a:uFillTx/>
                    <a:latin typeface="+mn-lt"/>
                    <a:cs typeface="Arial"/>
                  </a:endParaRPr>
                </a:p>
              </p:txBody>
            </p:sp>
            <p:cxnSp>
              <p:nvCxnSpPr>
                <p:cNvPr id="114" name="Прямая соединительная линия 113">
                  <a:extLst>
                    <a:ext uri="{FF2B5EF4-FFF2-40B4-BE49-F238E27FC236}">
                      <a16:creationId xmlns:a16="http://schemas.microsoft.com/office/drawing/2014/main" id="{3879A123-CDFC-A91C-B61A-AD28A6728C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702" y="2842522"/>
                  <a:ext cx="540000" cy="42384"/>
                </a:xfrm>
                <a:prstGeom prst="line">
                  <a:avLst/>
                </a:prstGeom>
                <a:ln w="412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5" name="Group 17">
                  <a:extLst>
                    <a:ext uri="{FF2B5EF4-FFF2-40B4-BE49-F238E27FC236}">
                      <a16:creationId xmlns:a16="http://schemas.microsoft.com/office/drawing/2014/main" id="{ACDFD54B-530E-3C9A-5236-BF701B548223}"/>
                    </a:ext>
                  </a:extLst>
                </p:cNvPr>
                <p:cNvGrpSpPr/>
                <p:nvPr/>
              </p:nvGrpSpPr>
              <p:grpSpPr>
                <a:xfrm>
                  <a:off x="504697" y="1722644"/>
                  <a:ext cx="2283594" cy="2239756"/>
                  <a:chOff x="569105" y="1744089"/>
                  <a:chExt cx="3738591" cy="3736642"/>
                </a:xfrm>
                <a:solidFill>
                  <a:schemeClr val="accent3">
                    <a:lumMod val="20000"/>
                    <a:lumOff val="80000"/>
                  </a:schemeClr>
                </a:solidFill>
              </p:grpSpPr>
              <p:sp>
                <p:nvSpPr>
                  <p:cNvPr id="148" name="Freeform 32">
                    <a:extLst>
                      <a:ext uri="{FF2B5EF4-FFF2-40B4-BE49-F238E27FC236}">
                        <a16:creationId xmlns:a16="http://schemas.microsoft.com/office/drawing/2014/main" id="{0760C569-D021-8CA3-9207-C1418413F26A}"/>
                      </a:ext>
                    </a:extLst>
                  </p:cNvPr>
                  <p:cNvSpPr/>
                  <p:nvPr/>
                </p:nvSpPr>
                <p:spPr>
                  <a:xfrm>
                    <a:off x="2476926" y="1744089"/>
                    <a:ext cx="1560930" cy="1426961"/>
                  </a:xfrm>
                  <a:custGeom>
                    <a:avLst/>
                    <a:gdLst>
                      <a:gd name="connsiteX0" fmla="*/ 0 w 4160354"/>
                      <a:gd name="connsiteY0" fmla="*/ 0 h 3803286"/>
                      <a:gd name="connsiteX1" fmla="*/ 153701 w 4160354"/>
                      <a:gd name="connsiteY1" fmla="*/ 3886 h 3803286"/>
                      <a:gd name="connsiteX2" fmla="*/ 4158263 w 4160354"/>
                      <a:gd name="connsiteY2" fmla="*/ 2396172 h 3803286"/>
                      <a:gd name="connsiteX3" fmla="*/ 4160354 w 4160354"/>
                      <a:gd name="connsiteY3" fmla="*/ 2399809 h 3803286"/>
                      <a:gd name="connsiteX4" fmla="*/ 1729461 w 4160354"/>
                      <a:gd name="connsiteY4" fmla="*/ 3803286 h 3803286"/>
                      <a:gd name="connsiteX5" fmla="*/ 1704039 w 4160354"/>
                      <a:gd name="connsiteY5" fmla="*/ 3761439 h 3803286"/>
                      <a:gd name="connsiteX6" fmla="*/ 120088 w 4160354"/>
                      <a:gd name="connsiteY6" fmla="*/ 2812060 h 3803286"/>
                      <a:gd name="connsiteX7" fmla="*/ 0 w 4160354"/>
                      <a:gd name="connsiteY7" fmla="*/ 2805996 h 3803286"/>
                      <a:gd name="connsiteX8" fmla="*/ 0 w 4160354"/>
                      <a:gd name="connsiteY8" fmla="*/ 0 h 380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4" h="3803286">
                        <a:moveTo>
                          <a:pt x="0" y="0"/>
                        </a:moveTo>
                        <a:lnTo>
                          <a:pt x="153701" y="3886"/>
                        </a:lnTo>
                        <a:cubicBezTo>
                          <a:pt x="1852067" y="89976"/>
                          <a:pt x="3326051" y="1026535"/>
                          <a:pt x="4158263" y="2396172"/>
                        </a:cubicBezTo>
                        <a:lnTo>
                          <a:pt x="4160354" y="2399809"/>
                        </a:lnTo>
                        <a:lnTo>
                          <a:pt x="1729461" y="3803286"/>
                        </a:lnTo>
                        <a:lnTo>
                          <a:pt x="1704039" y="3761439"/>
                        </a:lnTo>
                        <a:cubicBezTo>
                          <a:pt x="1351642" y="3239823"/>
                          <a:pt x="779302" y="2879007"/>
                          <a:pt x="120088" y="2812060"/>
                        </a:cubicBezTo>
                        <a:lnTo>
                          <a:pt x="0" y="28059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49" name="Freeform 31">
                    <a:extLst>
                      <a:ext uri="{FF2B5EF4-FFF2-40B4-BE49-F238E27FC236}">
                        <a16:creationId xmlns:a16="http://schemas.microsoft.com/office/drawing/2014/main" id="{62B05C7E-846A-D9B8-EFE2-508C555FB1D5}"/>
                      </a:ext>
                    </a:extLst>
                  </p:cNvPr>
                  <p:cNvSpPr/>
                  <p:nvPr/>
                </p:nvSpPr>
                <p:spPr>
                  <a:xfrm>
                    <a:off x="838944" y="1744089"/>
                    <a:ext cx="1560929" cy="1426961"/>
                  </a:xfrm>
                  <a:custGeom>
                    <a:avLst/>
                    <a:gdLst>
                      <a:gd name="connsiteX0" fmla="*/ 4160352 w 4160352"/>
                      <a:gd name="connsiteY0" fmla="*/ 0 h 3803286"/>
                      <a:gd name="connsiteX1" fmla="*/ 4160352 w 4160352"/>
                      <a:gd name="connsiteY1" fmla="*/ 2805996 h 3803286"/>
                      <a:gd name="connsiteX2" fmla="*/ 4040265 w 4160352"/>
                      <a:gd name="connsiteY2" fmla="*/ 2812060 h 3803286"/>
                      <a:gd name="connsiteX3" fmla="*/ 2456314 w 4160352"/>
                      <a:gd name="connsiteY3" fmla="*/ 3761439 h 3803286"/>
                      <a:gd name="connsiteX4" fmla="*/ 2430892 w 4160352"/>
                      <a:gd name="connsiteY4" fmla="*/ 3803286 h 3803286"/>
                      <a:gd name="connsiteX5" fmla="*/ 0 w 4160352"/>
                      <a:gd name="connsiteY5" fmla="*/ 2399810 h 3803286"/>
                      <a:gd name="connsiteX6" fmla="*/ 2091 w 4160352"/>
                      <a:gd name="connsiteY6" fmla="*/ 2396172 h 3803286"/>
                      <a:gd name="connsiteX7" fmla="*/ 4006652 w 4160352"/>
                      <a:gd name="connsiteY7" fmla="*/ 3886 h 3803286"/>
                      <a:gd name="connsiteX8" fmla="*/ 4160352 w 4160352"/>
                      <a:gd name="connsiteY8" fmla="*/ 0 h 380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2" h="3803286">
                        <a:moveTo>
                          <a:pt x="4160352" y="0"/>
                        </a:moveTo>
                        <a:lnTo>
                          <a:pt x="4160352" y="2805996"/>
                        </a:lnTo>
                        <a:lnTo>
                          <a:pt x="4040265" y="2812060"/>
                        </a:lnTo>
                        <a:cubicBezTo>
                          <a:pt x="3381051" y="2879007"/>
                          <a:pt x="2808711" y="3239823"/>
                          <a:pt x="2456314" y="3761439"/>
                        </a:cubicBezTo>
                        <a:lnTo>
                          <a:pt x="2430892" y="3803286"/>
                        </a:lnTo>
                        <a:lnTo>
                          <a:pt x="0" y="2399810"/>
                        </a:lnTo>
                        <a:lnTo>
                          <a:pt x="2091" y="2396172"/>
                        </a:lnTo>
                        <a:cubicBezTo>
                          <a:pt x="834302" y="1026535"/>
                          <a:pt x="2308286" y="89976"/>
                          <a:pt x="4006652" y="3886"/>
                        </a:cubicBezTo>
                        <a:lnTo>
                          <a:pt x="416035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0" name="Freeform 28">
                    <a:extLst>
                      <a:ext uri="{FF2B5EF4-FFF2-40B4-BE49-F238E27FC236}">
                        <a16:creationId xmlns:a16="http://schemas.microsoft.com/office/drawing/2014/main" id="{DF131D17-B408-ECB8-0815-D9A48AD32142}"/>
                      </a:ext>
                    </a:extLst>
                  </p:cNvPr>
                  <p:cNvSpPr/>
                  <p:nvPr/>
                </p:nvSpPr>
                <p:spPr>
                  <a:xfrm>
                    <a:off x="3164428" y="2711276"/>
                    <a:ext cx="1143268" cy="1802269"/>
                  </a:xfrm>
                  <a:custGeom>
                    <a:avLst/>
                    <a:gdLst>
                      <a:gd name="connsiteX0" fmla="*/ 2430322 w 3047157"/>
                      <a:gd name="connsiteY0" fmla="*/ 0 h 4803597"/>
                      <a:gd name="connsiteX1" fmla="*/ 2445827 w 3047157"/>
                      <a:gd name="connsiteY1" fmla="*/ 26965 h 4803597"/>
                      <a:gd name="connsiteX2" fmla="*/ 3047157 w 3047157"/>
                      <a:gd name="connsiteY2" fmla="*/ 2401798 h 4803597"/>
                      <a:gd name="connsiteX3" fmla="*/ 2445827 w 3047157"/>
                      <a:gd name="connsiteY3" fmla="*/ 4776631 h 4803597"/>
                      <a:gd name="connsiteX4" fmla="*/ 2430322 w 3047157"/>
                      <a:gd name="connsiteY4" fmla="*/ 4803597 h 4803597"/>
                      <a:gd name="connsiteX5" fmla="*/ 0 w 3047157"/>
                      <a:gd name="connsiteY5" fmla="*/ 3400450 h 4803597"/>
                      <a:gd name="connsiteX6" fmla="*/ 72524 w 3047157"/>
                      <a:gd name="connsiteY6" fmla="*/ 3249899 h 4803597"/>
                      <a:gd name="connsiteX7" fmla="*/ 243748 w 3047157"/>
                      <a:gd name="connsiteY7" fmla="*/ 2401798 h 4803597"/>
                      <a:gd name="connsiteX8" fmla="*/ 72524 w 3047157"/>
                      <a:gd name="connsiteY8" fmla="*/ 1553697 h 4803597"/>
                      <a:gd name="connsiteX9" fmla="*/ 0 w 3047157"/>
                      <a:gd name="connsiteY9" fmla="*/ 1403147 h 4803597"/>
                      <a:gd name="connsiteX10" fmla="*/ 2430322 w 3047157"/>
                      <a:gd name="connsiteY10" fmla="*/ 0 h 480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47157" h="4803597">
                        <a:moveTo>
                          <a:pt x="2430322" y="0"/>
                        </a:moveTo>
                        <a:lnTo>
                          <a:pt x="2445827" y="26965"/>
                        </a:lnTo>
                        <a:cubicBezTo>
                          <a:pt x="2829323" y="732916"/>
                          <a:pt x="3047157" y="1541918"/>
                          <a:pt x="3047157" y="2401798"/>
                        </a:cubicBezTo>
                        <a:cubicBezTo>
                          <a:pt x="3047157" y="3261678"/>
                          <a:pt x="2829323" y="4070681"/>
                          <a:pt x="2445827" y="4776631"/>
                        </a:cubicBezTo>
                        <a:lnTo>
                          <a:pt x="2430322" y="4803597"/>
                        </a:lnTo>
                        <a:lnTo>
                          <a:pt x="0" y="3400450"/>
                        </a:lnTo>
                        <a:lnTo>
                          <a:pt x="72524" y="3249899"/>
                        </a:lnTo>
                        <a:cubicBezTo>
                          <a:pt x="182779" y="2989227"/>
                          <a:pt x="243748" y="2702632"/>
                          <a:pt x="243748" y="2401798"/>
                        </a:cubicBezTo>
                        <a:cubicBezTo>
                          <a:pt x="243748" y="2100964"/>
                          <a:pt x="182779" y="1814370"/>
                          <a:pt x="72524" y="1553697"/>
                        </a:cubicBezTo>
                        <a:lnTo>
                          <a:pt x="0" y="1403147"/>
                        </a:lnTo>
                        <a:lnTo>
                          <a:pt x="243032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1" name="Freeform 27">
                    <a:extLst>
                      <a:ext uri="{FF2B5EF4-FFF2-40B4-BE49-F238E27FC236}">
                        <a16:creationId xmlns:a16="http://schemas.microsoft.com/office/drawing/2014/main" id="{76C7675A-937D-13CE-05DC-D66D272FDBF2}"/>
                      </a:ext>
                    </a:extLst>
                  </p:cNvPr>
                  <p:cNvSpPr/>
                  <p:nvPr/>
                </p:nvSpPr>
                <p:spPr>
                  <a:xfrm>
                    <a:off x="569105" y="2711276"/>
                    <a:ext cx="1143267" cy="1802269"/>
                  </a:xfrm>
                  <a:custGeom>
                    <a:avLst/>
                    <a:gdLst>
                      <a:gd name="connsiteX0" fmla="*/ 616835 w 3047156"/>
                      <a:gd name="connsiteY0" fmla="*/ 0 h 4803597"/>
                      <a:gd name="connsiteX1" fmla="*/ 3047156 w 3047156"/>
                      <a:gd name="connsiteY1" fmla="*/ 1403147 h 4803597"/>
                      <a:gd name="connsiteX2" fmla="*/ 2974632 w 3047156"/>
                      <a:gd name="connsiteY2" fmla="*/ 1553697 h 4803597"/>
                      <a:gd name="connsiteX3" fmla="*/ 2803408 w 3047156"/>
                      <a:gd name="connsiteY3" fmla="*/ 2401798 h 4803597"/>
                      <a:gd name="connsiteX4" fmla="*/ 2974632 w 3047156"/>
                      <a:gd name="connsiteY4" fmla="*/ 3249899 h 4803597"/>
                      <a:gd name="connsiteX5" fmla="*/ 3047156 w 3047156"/>
                      <a:gd name="connsiteY5" fmla="*/ 3400450 h 4803597"/>
                      <a:gd name="connsiteX6" fmla="*/ 616835 w 3047156"/>
                      <a:gd name="connsiteY6" fmla="*/ 4803597 h 4803597"/>
                      <a:gd name="connsiteX7" fmla="*/ 601330 w 3047156"/>
                      <a:gd name="connsiteY7" fmla="*/ 4776631 h 4803597"/>
                      <a:gd name="connsiteX8" fmla="*/ 0 w 3047156"/>
                      <a:gd name="connsiteY8" fmla="*/ 2401798 h 4803597"/>
                      <a:gd name="connsiteX9" fmla="*/ 601330 w 3047156"/>
                      <a:gd name="connsiteY9" fmla="*/ 26965 h 4803597"/>
                      <a:gd name="connsiteX10" fmla="*/ 616835 w 3047156"/>
                      <a:gd name="connsiteY10" fmla="*/ 0 h 480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47156" h="4803597">
                        <a:moveTo>
                          <a:pt x="616835" y="0"/>
                        </a:moveTo>
                        <a:lnTo>
                          <a:pt x="3047156" y="1403147"/>
                        </a:lnTo>
                        <a:lnTo>
                          <a:pt x="2974632" y="1553697"/>
                        </a:lnTo>
                        <a:cubicBezTo>
                          <a:pt x="2864377" y="1814370"/>
                          <a:pt x="2803408" y="2100964"/>
                          <a:pt x="2803408" y="2401798"/>
                        </a:cubicBezTo>
                        <a:cubicBezTo>
                          <a:pt x="2803408" y="2702632"/>
                          <a:pt x="2864377" y="2989227"/>
                          <a:pt x="2974632" y="3249899"/>
                        </a:cubicBezTo>
                        <a:lnTo>
                          <a:pt x="3047156" y="3400450"/>
                        </a:lnTo>
                        <a:lnTo>
                          <a:pt x="616835" y="4803597"/>
                        </a:lnTo>
                        <a:lnTo>
                          <a:pt x="601330" y="4776631"/>
                        </a:lnTo>
                        <a:cubicBezTo>
                          <a:pt x="217835" y="4070681"/>
                          <a:pt x="0" y="3261678"/>
                          <a:pt x="0" y="2401798"/>
                        </a:cubicBezTo>
                        <a:cubicBezTo>
                          <a:pt x="0" y="1541918"/>
                          <a:pt x="217835" y="732916"/>
                          <a:pt x="601330" y="26965"/>
                        </a:cubicBezTo>
                        <a:lnTo>
                          <a:pt x="616835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2" name="Freeform 25">
                    <a:extLst>
                      <a:ext uri="{FF2B5EF4-FFF2-40B4-BE49-F238E27FC236}">
                        <a16:creationId xmlns:a16="http://schemas.microsoft.com/office/drawing/2014/main" id="{F35A688A-1C3B-9E04-B58C-80B8825D06A0}"/>
                      </a:ext>
                    </a:extLst>
                  </p:cNvPr>
                  <p:cNvSpPr/>
                  <p:nvPr/>
                </p:nvSpPr>
                <p:spPr>
                  <a:xfrm>
                    <a:off x="838944" y="4053771"/>
                    <a:ext cx="1560929" cy="1426960"/>
                  </a:xfrm>
                  <a:custGeom>
                    <a:avLst/>
                    <a:gdLst>
                      <a:gd name="connsiteX0" fmla="*/ 2430892 w 4160352"/>
                      <a:gd name="connsiteY0" fmla="*/ 0 h 3803285"/>
                      <a:gd name="connsiteX1" fmla="*/ 2456314 w 4160352"/>
                      <a:gd name="connsiteY1" fmla="*/ 41846 h 3803285"/>
                      <a:gd name="connsiteX2" fmla="*/ 4040265 w 4160352"/>
                      <a:gd name="connsiteY2" fmla="*/ 991225 h 3803285"/>
                      <a:gd name="connsiteX3" fmla="*/ 4160352 w 4160352"/>
                      <a:gd name="connsiteY3" fmla="*/ 997289 h 3803285"/>
                      <a:gd name="connsiteX4" fmla="*/ 4160352 w 4160352"/>
                      <a:gd name="connsiteY4" fmla="*/ 3803285 h 3803285"/>
                      <a:gd name="connsiteX5" fmla="*/ 4006652 w 4160352"/>
                      <a:gd name="connsiteY5" fmla="*/ 3799399 h 3803285"/>
                      <a:gd name="connsiteX6" fmla="*/ 2091 w 4160352"/>
                      <a:gd name="connsiteY6" fmla="*/ 1407113 h 3803285"/>
                      <a:gd name="connsiteX7" fmla="*/ 0 w 4160352"/>
                      <a:gd name="connsiteY7" fmla="*/ 1403476 h 3803285"/>
                      <a:gd name="connsiteX8" fmla="*/ 2430892 w 4160352"/>
                      <a:gd name="connsiteY8" fmla="*/ 0 h 3803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2" h="3803285">
                        <a:moveTo>
                          <a:pt x="2430892" y="0"/>
                        </a:moveTo>
                        <a:lnTo>
                          <a:pt x="2456314" y="41846"/>
                        </a:lnTo>
                        <a:cubicBezTo>
                          <a:pt x="2808711" y="563463"/>
                          <a:pt x="3381051" y="924278"/>
                          <a:pt x="4040265" y="991225"/>
                        </a:cubicBezTo>
                        <a:lnTo>
                          <a:pt x="4160352" y="997289"/>
                        </a:lnTo>
                        <a:lnTo>
                          <a:pt x="4160352" y="3803285"/>
                        </a:lnTo>
                        <a:lnTo>
                          <a:pt x="4006652" y="3799399"/>
                        </a:lnTo>
                        <a:cubicBezTo>
                          <a:pt x="2308286" y="3713309"/>
                          <a:pt x="834302" y="2776750"/>
                          <a:pt x="2091" y="1407113"/>
                        </a:cubicBezTo>
                        <a:lnTo>
                          <a:pt x="0" y="1403476"/>
                        </a:lnTo>
                        <a:lnTo>
                          <a:pt x="243089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53" name="Freeform 24">
                    <a:extLst>
                      <a:ext uri="{FF2B5EF4-FFF2-40B4-BE49-F238E27FC236}">
                        <a16:creationId xmlns:a16="http://schemas.microsoft.com/office/drawing/2014/main" id="{07B99A0E-F4D9-E8C5-1F25-56DF9CBFBC15}"/>
                      </a:ext>
                    </a:extLst>
                  </p:cNvPr>
                  <p:cNvSpPr/>
                  <p:nvPr/>
                </p:nvSpPr>
                <p:spPr>
                  <a:xfrm>
                    <a:off x="2476926" y="4053771"/>
                    <a:ext cx="1560930" cy="1426960"/>
                  </a:xfrm>
                  <a:custGeom>
                    <a:avLst/>
                    <a:gdLst>
                      <a:gd name="connsiteX0" fmla="*/ 1729461 w 4160354"/>
                      <a:gd name="connsiteY0" fmla="*/ 0 h 3803285"/>
                      <a:gd name="connsiteX1" fmla="*/ 4160354 w 4160354"/>
                      <a:gd name="connsiteY1" fmla="*/ 1403476 h 3803285"/>
                      <a:gd name="connsiteX2" fmla="*/ 4158263 w 4160354"/>
                      <a:gd name="connsiteY2" fmla="*/ 1407113 h 3803285"/>
                      <a:gd name="connsiteX3" fmla="*/ 153701 w 4160354"/>
                      <a:gd name="connsiteY3" fmla="*/ 3799399 h 3803285"/>
                      <a:gd name="connsiteX4" fmla="*/ 0 w 4160354"/>
                      <a:gd name="connsiteY4" fmla="*/ 3803285 h 3803285"/>
                      <a:gd name="connsiteX5" fmla="*/ 0 w 4160354"/>
                      <a:gd name="connsiteY5" fmla="*/ 997289 h 3803285"/>
                      <a:gd name="connsiteX6" fmla="*/ 120088 w 4160354"/>
                      <a:gd name="connsiteY6" fmla="*/ 991225 h 3803285"/>
                      <a:gd name="connsiteX7" fmla="*/ 1704039 w 4160354"/>
                      <a:gd name="connsiteY7" fmla="*/ 41846 h 3803285"/>
                      <a:gd name="connsiteX8" fmla="*/ 1729461 w 4160354"/>
                      <a:gd name="connsiteY8" fmla="*/ 0 h 3803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4" h="3803285">
                        <a:moveTo>
                          <a:pt x="1729461" y="0"/>
                        </a:moveTo>
                        <a:lnTo>
                          <a:pt x="4160354" y="1403476"/>
                        </a:lnTo>
                        <a:lnTo>
                          <a:pt x="4158263" y="1407113"/>
                        </a:lnTo>
                        <a:cubicBezTo>
                          <a:pt x="3326051" y="2776750"/>
                          <a:pt x="1852067" y="3713309"/>
                          <a:pt x="153701" y="3799399"/>
                        </a:cubicBezTo>
                        <a:lnTo>
                          <a:pt x="0" y="3803285"/>
                        </a:lnTo>
                        <a:lnTo>
                          <a:pt x="0" y="997289"/>
                        </a:lnTo>
                        <a:lnTo>
                          <a:pt x="120088" y="991225"/>
                        </a:lnTo>
                        <a:cubicBezTo>
                          <a:pt x="779302" y="924278"/>
                          <a:pt x="1351642" y="563463"/>
                          <a:pt x="1704039" y="41846"/>
                        </a:cubicBezTo>
                        <a:lnTo>
                          <a:pt x="172946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</p:grpSp>
            <p:grpSp>
              <p:nvGrpSpPr>
                <p:cNvPr id="116" name="Group 18">
                  <a:extLst>
                    <a:ext uri="{FF2B5EF4-FFF2-40B4-BE49-F238E27FC236}">
                      <a16:creationId xmlns:a16="http://schemas.microsoft.com/office/drawing/2014/main" id="{018255FB-46AA-32A7-EACA-D9C252FAA3A6}"/>
                    </a:ext>
                  </a:extLst>
                </p:cNvPr>
                <p:cNvGrpSpPr/>
                <p:nvPr/>
              </p:nvGrpSpPr>
              <p:grpSpPr>
                <a:xfrm>
                  <a:off x="2832532" y="1722644"/>
                  <a:ext cx="2283594" cy="2239756"/>
                  <a:chOff x="569105" y="1744089"/>
                  <a:chExt cx="3738591" cy="3736642"/>
                </a:xfrm>
                <a:solidFill>
                  <a:schemeClr val="accent2">
                    <a:lumMod val="20000"/>
                    <a:lumOff val="80000"/>
                  </a:schemeClr>
                </a:solidFill>
              </p:grpSpPr>
              <p:sp>
                <p:nvSpPr>
                  <p:cNvPr id="142" name="Freeform 32">
                    <a:extLst>
                      <a:ext uri="{FF2B5EF4-FFF2-40B4-BE49-F238E27FC236}">
                        <a16:creationId xmlns:a16="http://schemas.microsoft.com/office/drawing/2014/main" id="{5EC9E735-BCFF-E2F2-703C-27A5000698A3}"/>
                      </a:ext>
                    </a:extLst>
                  </p:cNvPr>
                  <p:cNvSpPr/>
                  <p:nvPr/>
                </p:nvSpPr>
                <p:spPr>
                  <a:xfrm>
                    <a:off x="2476926" y="1744089"/>
                    <a:ext cx="1560930" cy="1426961"/>
                  </a:xfrm>
                  <a:custGeom>
                    <a:avLst/>
                    <a:gdLst>
                      <a:gd name="connsiteX0" fmla="*/ 0 w 4160354"/>
                      <a:gd name="connsiteY0" fmla="*/ 0 h 3803286"/>
                      <a:gd name="connsiteX1" fmla="*/ 153701 w 4160354"/>
                      <a:gd name="connsiteY1" fmla="*/ 3886 h 3803286"/>
                      <a:gd name="connsiteX2" fmla="*/ 4158263 w 4160354"/>
                      <a:gd name="connsiteY2" fmla="*/ 2396172 h 3803286"/>
                      <a:gd name="connsiteX3" fmla="*/ 4160354 w 4160354"/>
                      <a:gd name="connsiteY3" fmla="*/ 2399809 h 3803286"/>
                      <a:gd name="connsiteX4" fmla="*/ 1729461 w 4160354"/>
                      <a:gd name="connsiteY4" fmla="*/ 3803286 h 3803286"/>
                      <a:gd name="connsiteX5" fmla="*/ 1704039 w 4160354"/>
                      <a:gd name="connsiteY5" fmla="*/ 3761439 h 3803286"/>
                      <a:gd name="connsiteX6" fmla="*/ 120088 w 4160354"/>
                      <a:gd name="connsiteY6" fmla="*/ 2812060 h 3803286"/>
                      <a:gd name="connsiteX7" fmla="*/ 0 w 4160354"/>
                      <a:gd name="connsiteY7" fmla="*/ 2805996 h 3803286"/>
                      <a:gd name="connsiteX8" fmla="*/ 0 w 4160354"/>
                      <a:gd name="connsiteY8" fmla="*/ 0 h 380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4" h="3803286">
                        <a:moveTo>
                          <a:pt x="0" y="0"/>
                        </a:moveTo>
                        <a:lnTo>
                          <a:pt x="153701" y="3886"/>
                        </a:lnTo>
                        <a:cubicBezTo>
                          <a:pt x="1852067" y="89976"/>
                          <a:pt x="3326051" y="1026535"/>
                          <a:pt x="4158263" y="2396172"/>
                        </a:cubicBezTo>
                        <a:lnTo>
                          <a:pt x="4160354" y="2399809"/>
                        </a:lnTo>
                        <a:lnTo>
                          <a:pt x="1729461" y="3803286"/>
                        </a:lnTo>
                        <a:lnTo>
                          <a:pt x="1704039" y="3761439"/>
                        </a:lnTo>
                        <a:cubicBezTo>
                          <a:pt x="1351642" y="3239823"/>
                          <a:pt x="779302" y="2879007"/>
                          <a:pt x="120088" y="2812060"/>
                        </a:cubicBezTo>
                        <a:lnTo>
                          <a:pt x="0" y="28059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43" name="Freeform 31">
                    <a:extLst>
                      <a:ext uri="{FF2B5EF4-FFF2-40B4-BE49-F238E27FC236}">
                        <a16:creationId xmlns:a16="http://schemas.microsoft.com/office/drawing/2014/main" id="{7F82A55D-47CF-4020-1467-2362477039D7}"/>
                      </a:ext>
                    </a:extLst>
                  </p:cNvPr>
                  <p:cNvSpPr/>
                  <p:nvPr/>
                </p:nvSpPr>
                <p:spPr>
                  <a:xfrm>
                    <a:off x="838944" y="1744089"/>
                    <a:ext cx="1560929" cy="1426961"/>
                  </a:xfrm>
                  <a:custGeom>
                    <a:avLst/>
                    <a:gdLst>
                      <a:gd name="connsiteX0" fmla="*/ 4160352 w 4160352"/>
                      <a:gd name="connsiteY0" fmla="*/ 0 h 3803286"/>
                      <a:gd name="connsiteX1" fmla="*/ 4160352 w 4160352"/>
                      <a:gd name="connsiteY1" fmla="*/ 2805996 h 3803286"/>
                      <a:gd name="connsiteX2" fmla="*/ 4040265 w 4160352"/>
                      <a:gd name="connsiteY2" fmla="*/ 2812060 h 3803286"/>
                      <a:gd name="connsiteX3" fmla="*/ 2456314 w 4160352"/>
                      <a:gd name="connsiteY3" fmla="*/ 3761439 h 3803286"/>
                      <a:gd name="connsiteX4" fmla="*/ 2430892 w 4160352"/>
                      <a:gd name="connsiteY4" fmla="*/ 3803286 h 3803286"/>
                      <a:gd name="connsiteX5" fmla="*/ 0 w 4160352"/>
                      <a:gd name="connsiteY5" fmla="*/ 2399810 h 3803286"/>
                      <a:gd name="connsiteX6" fmla="*/ 2091 w 4160352"/>
                      <a:gd name="connsiteY6" fmla="*/ 2396172 h 3803286"/>
                      <a:gd name="connsiteX7" fmla="*/ 4006652 w 4160352"/>
                      <a:gd name="connsiteY7" fmla="*/ 3886 h 3803286"/>
                      <a:gd name="connsiteX8" fmla="*/ 4160352 w 4160352"/>
                      <a:gd name="connsiteY8" fmla="*/ 0 h 380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2" h="3803286">
                        <a:moveTo>
                          <a:pt x="4160352" y="0"/>
                        </a:moveTo>
                        <a:lnTo>
                          <a:pt x="4160352" y="2805996"/>
                        </a:lnTo>
                        <a:lnTo>
                          <a:pt x="4040265" y="2812060"/>
                        </a:lnTo>
                        <a:cubicBezTo>
                          <a:pt x="3381051" y="2879007"/>
                          <a:pt x="2808711" y="3239823"/>
                          <a:pt x="2456314" y="3761439"/>
                        </a:cubicBezTo>
                        <a:lnTo>
                          <a:pt x="2430892" y="3803286"/>
                        </a:lnTo>
                        <a:lnTo>
                          <a:pt x="0" y="2399810"/>
                        </a:lnTo>
                        <a:lnTo>
                          <a:pt x="2091" y="2396172"/>
                        </a:lnTo>
                        <a:cubicBezTo>
                          <a:pt x="834302" y="1026535"/>
                          <a:pt x="2308286" y="89976"/>
                          <a:pt x="4006652" y="3886"/>
                        </a:cubicBezTo>
                        <a:lnTo>
                          <a:pt x="416035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44" name="Freeform 28">
                    <a:extLst>
                      <a:ext uri="{FF2B5EF4-FFF2-40B4-BE49-F238E27FC236}">
                        <a16:creationId xmlns:a16="http://schemas.microsoft.com/office/drawing/2014/main" id="{5E75CE0B-CA5A-9CF6-7F0E-FA82B4136BB5}"/>
                      </a:ext>
                    </a:extLst>
                  </p:cNvPr>
                  <p:cNvSpPr/>
                  <p:nvPr/>
                </p:nvSpPr>
                <p:spPr>
                  <a:xfrm>
                    <a:off x="3164428" y="2711276"/>
                    <a:ext cx="1143268" cy="1802269"/>
                  </a:xfrm>
                  <a:custGeom>
                    <a:avLst/>
                    <a:gdLst>
                      <a:gd name="connsiteX0" fmla="*/ 2430322 w 3047157"/>
                      <a:gd name="connsiteY0" fmla="*/ 0 h 4803597"/>
                      <a:gd name="connsiteX1" fmla="*/ 2445827 w 3047157"/>
                      <a:gd name="connsiteY1" fmla="*/ 26965 h 4803597"/>
                      <a:gd name="connsiteX2" fmla="*/ 3047157 w 3047157"/>
                      <a:gd name="connsiteY2" fmla="*/ 2401798 h 4803597"/>
                      <a:gd name="connsiteX3" fmla="*/ 2445827 w 3047157"/>
                      <a:gd name="connsiteY3" fmla="*/ 4776631 h 4803597"/>
                      <a:gd name="connsiteX4" fmla="*/ 2430322 w 3047157"/>
                      <a:gd name="connsiteY4" fmla="*/ 4803597 h 4803597"/>
                      <a:gd name="connsiteX5" fmla="*/ 0 w 3047157"/>
                      <a:gd name="connsiteY5" fmla="*/ 3400450 h 4803597"/>
                      <a:gd name="connsiteX6" fmla="*/ 72524 w 3047157"/>
                      <a:gd name="connsiteY6" fmla="*/ 3249899 h 4803597"/>
                      <a:gd name="connsiteX7" fmla="*/ 243748 w 3047157"/>
                      <a:gd name="connsiteY7" fmla="*/ 2401798 h 4803597"/>
                      <a:gd name="connsiteX8" fmla="*/ 72524 w 3047157"/>
                      <a:gd name="connsiteY8" fmla="*/ 1553697 h 4803597"/>
                      <a:gd name="connsiteX9" fmla="*/ 0 w 3047157"/>
                      <a:gd name="connsiteY9" fmla="*/ 1403147 h 4803597"/>
                      <a:gd name="connsiteX10" fmla="*/ 2430322 w 3047157"/>
                      <a:gd name="connsiteY10" fmla="*/ 0 h 480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47157" h="4803597">
                        <a:moveTo>
                          <a:pt x="2430322" y="0"/>
                        </a:moveTo>
                        <a:lnTo>
                          <a:pt x="2445827" y="26965"/>
                        </a:lnTo>
                        <a:cubicBezTo>
                          <a:pt x="2829323" y="732916"/>
                          <a:pt x="3047157" y="1541918"/>
                          <a:pt x="3047157" y="2401798"/>
                        </a:cubicBezTo>
                        <a:cubicBezTo>
                          <a:pt x="3047157" y="3261678"/>
                          <a:pt x="2829323" y="4070681"/>
                          <a:pt x="2445827" y="4776631"/>
                        </a:cubicBezTo>
                        <a:lnTo>
                          <a:pt x="2430322" y="4803597"/>
                        </a:lnTo>
                        <a:lnTo>
                          <a:pt x="0" y="3400450"/>
                        </a:lnTo>
                        <a:lnTo>
                          <a:pt x="72524" y="3249899"/>
                        </a:lnTo>
                        <a:cubicBezTo>
                          <a:pt x="182779" y="2989227"/>
                          <a:pt x="243748" y="2702632"/>
                          <a:pt x="243748" y="2401798"/>
                        </a:cubicBezTo>
                        <a:cubicBezTo>
                          <a:pt x="243748" y="2100964"/>
                          <a:pt x="182779" y="1814370"/>
                          <a:pt x="72524" y="1553697"/>
                        </a:cubicBezTo>
                        <a:lnTo>
                          <a:pt x="0" y="1403147"/>
                        </a:lnTo>
                        <a:lnTo>
                          <a:pt x="243032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45" name="Freeform 27">
                    <a:extLst>
                      <a:ext uri="{FF2B5EF4-FFF2-40B4-BE49-F238E27FC236}">
                        <a16:creationId xmlns:a16="http://schemas.microsoft.com/office/drawing/2014/main" id="{0328485B-FC2F-A98A-74B8-B22935A9FEFC}"/>
                      </a:ext>
                    </a:extLst>
                  </p:cNvPr>
                  <p:cNvSpPr/>
                  <p:nvPr/>
                </p:nvSpPr>
                <p:spPr>
                  <a:xfrm>
                    <a:off x="569105" y="2711276"/>
                    <a:ext cx="1143267" cy="1802269"/>
                  </a:xfrm>
                  <a:custGeom>
                    <a:avLst/>
                    <a:gdLst>
                      <a:gd name="connsiteX0" fmla="*/ 616835 w 3047156"/>
                      <a:gd name="connsiteY0" fmla="*/ 0 h 4803597"/>
                      <a:gd name="connsiteX1" fmla="*/ 3047156 w 3047156"/>
                      <a:gd name="connsiteY1" fmla="*/ 1403147 h 4803597"/>
                      <a:gd name="connsiteX2" fmla="*/ 2974632 w 3047156"/>
                      <a:gd name="connsiteY2" fmla="*/ 1553697 h 4803597"/>
                      <a:gd name="connsiteX3" fmla="*/ 2803408 w 3047156"/>
                      <a:gd name="connsiteY3" fmla="*/ 2401798 h 4803597"/>
                      <a:gd name="connsiteX4" fmla="*/ 2974632 w 3047156"/>
                      <a:gd name="connsiteY4" fmla="*/ 3249899 h 4803597"/>
                      <a:gd name="connsiteX5" fmla="*/ 3047156 w 3047156"/>
                      <a:gd name="connsiteY5" fmla="*/ 3400450 h 4803597"/>
                      <a:gd name="connsiteX6" fmla="*/ 616835 w 3047156"/>
                      <a:gd name="connsiteY6" fmla="*/ 4803597 h 4803597"/>
                      <a:gd name="connsiteX7" fmla="*/ 601330 w 3047156"/>
                      <a:gd name="connsiteY7" fmla="*/ 4776631 h 4803597"/>
                      <a:gd name="connsiteX8" fmla="*/ 0 w 3047156"/>
                      <a:gd name="connsiteY8" fmla="*/ 2401798 h 4803597"/>
                      <a:gd name="connsiteX9" fmla="*/ 601330 w 3047156"/>
                      <a:gd name="connsiteY9" fmla="*/ 26965 h 4803597"/>
                      <a:gd name="connsiteX10" fmla="*/ 616835 w 3047156"/>
                      <a:gd name="connsiteY10" fmla="*/ 0 h 4803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47156" h="4803597">
                        <a:moveTo>
                          <a:pt x="616835" y="0"/>
                        </a:moveTo>
                        <a:lnTo>
                          <a:pt x="3047156" y="1403147"/>
                        </a:lnTo>
                        <a:lnTo>
                          <a:pt x="2974632" y="1553697"/>
                        </a:lnTo>
                        <a:cubicBezTo>
                          <a:pt x="2864377" y="1814370"/>
                          <a:pt x="2803408" y="2100964"/>
                          <a:pt x="2803408" y="2401798"/>
                        </a:cubicBezTo>
                        <a:cubicBezTo>
                          <a:pt x="2803408" y="2702632"/>
                          <a:pt x="2864377" y="2989227"/>
                          <a:pt x="2974632" y="3249899"/>
                        </a:cubicBezTo>
                        <a:lnTo>
                          <a:pt x="3047156" y="3400450"/>
                        </a:lnTo>
                        <a:lnTo>
                          <a:pt x="616835" y="4803597"/>
                        </a:lnTo>
                        <a:lnTo>
                          <a:pt x="601330" y="4776631"/>
                        </a:lnTo>
                        <a:cubicBezTo>
                          <a:pt x="217835" y="4070681"/>
                          <a:pt x="0" y="3261678"/>
                          <a:pt x="0" y="2401798"/>
                        </a:cubicBezTo>
                        <a:cubicBezTo>
                          <a:pt x="0" y="1541918"/>
                          <a:pt x="217835" y="732916"/>
                          <a:pt x="601330" y="26965"/>
                        </a:cubicBezTo>
                        <a:lnTo>
                          <a:pt x="616835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46" name="Freeform 25">
                    <a:extLst>
                      <a:ext uri="{FF2B5EF4-FFF2-40B4-BE49-F238E27FC236}">
                        <a16:creationId xmlns:a16="http://schemas.microsoft.com/office/drawing/2014/main" id="{65E9F0E3-F0DE-61B0-D81E-A378B387C648}"/>
                      </a:ext>
                    </a:extLst>
                  </p:cNvPr>
                  <p:cNvSpPr/>
                  <p:nvPr/>
                </p:nvSpPr>
                <p:spPr>
                  <a:xfrm>
                    <a:off x="838944" y="4053771"/>
                    <a:ext cx="1560929" cy="1426960"/>
                  </a:xfrm>
                  <a:custGeom>
                    <a:avLst/>
                    <a:gdLst>
                      <a:gd name="connsiteX0" fmla="*/ 2430892 w 4160352"/>
                      <a:gd name="connsiteY0" fmla="*/ 0 h 3803285"/>
                      <a:gd name="connsiteX1" fmla="*/ 2456314 w 4160352"/>
                      <a:gd name="connsiteY1" fmla="*/ 41846 h 3803285"/>
                      <a:gd name="connsiteX2" fmla="*/ 4040265 w 4160352"/>
                      <a:gd name="connsiteY2" fmla="*/ 991225 h 3803285"/>
                      <a:gd name="connsiteX3" fmla="*/ 4160352 w 4160352"/>
                      <a:gd name="connsiteY3" fmla="*/ 997289 h 3803285"/>
                      <a:gd name="connsiteX4" fmla="*/ 4160352 w 4160352"/>
                      <a:gd name="connsiteY4" fmla="*/ 3803285 h 3803285"/>
                      <a:gd name="connsiteX5" fmla="*/ 4006652 w 4160352"/>
                      <a:gd name="connsiteY5" fmla="*/ 3799399 h 3803285"/>
                      <a:gd name="connsiteX6" fmla="*/ 2091 w 4160352"/>
                      <a:gd name="connsiteY6" fmla="*/ 1407113 h 3803285"/>
                      <a:gd name="connsiteX7" fmla="*/ 0 w 4160352"/>
                      <a:gd name="connsiteY7" fmla="*/ 1403476 h 3803285"/>
                      <a:gd name="connsiteX8" fmla="*/ 2430892 w 4160352"/>
                      <a:gd name="connsiteY8" fmla="*/ 0 h 3803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2" h="3803285">
                        <a:moveTo>
                          <a:pt x="2430892" y="0"/>
                        </a:moveTo>
                        <a:lnTo>
                          <a:pt x="2456314" y="41846"/>
                        </a:lnTo>
                        <a:cubicBezTo>
                          <a:pt x="2808711" y="563463"/>
                          <a:pt x="3381051" y="924278"/>
                          <a:pt x="4040265" y="991225"/>
                        </a:cubicBezTo>
                        <a:lnTo>
                          <a:pt x="4160352" y="997289"/>
                        </a:lnTo>
                        <a:lnTo>
                          <a:pt x="4160352" y="3803285"/>
                        </a:lnTo>
                        <a:lnTo>
                          <a:pt x="4006652" y="3799399"/>
                        </a:lnTo>
                        <a:cubicBezTo>
                          <a:pt x="2308286" y="3713309"/>
                          <a:pt x="834302" y="2776750"/>
                          <a:pt x="2091" y="1407113"/>
                        </a:cubicBezTo>
                        <a:lnTo>
                          <a:pt x="0" y="1403476"/>
                        </a:lnTo>
                        <a:lnTo>
                          <a:pt x="2430892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  <p:sp>
                <p:nvSpPr>
                  <p:cNvPr id="147" name="Freeform 24">
                    <a:extLst>
                      <a:ext uri="{FF2B5EF4-FFF2-40B4-BE49-F238E27FC236}">
                        <a16:creationId xmlns:a16="http://schemas.microsoft.com/office/drawing/2014/main" id="{1FB85057-BF36-B2C4-B407-29E2D27FE4F6}"/>
                      </a:ext>
                    </a:extLst>
                  </p:cNvPr>
                  <p:cNvSpPr/>
                  <p:nvPr/>
                </p:nvSpPr>
                <p:spPr>
                  <a:xfrm>
                    <a:off x="2476926" y="4053771"/>
                    <a:ext cx="1560930" cy="1426960"/>
                  </a:xfrm>
                  <a:custGeom>
                    <a:avLst/>
                    <a:gdLst>
                      <a:gd name="connsiteX0" fmla="*/ 1729461 w 4160354"/>
                      <a:gd name="connsiteY0" fmla="*/ 0 h 3803285"/>
                      <a:gd name="connsiteX1" fmla="*/ 4160354 w 4160354"/>
                      <a:gd name="connsiteY1" fmla="*/ 1403476 h 3803285"/>
                      <a:gd name="connsiteX2" fmla="*/ 4158263 w 4160354"/>
                      <a:gd name="connsiteY2" fmla="*/ 1407113 h 3803285"/>
                      <a:gd name="connsiteX3" fmla="*/ 153701 w 4160354"/>
                      <a:gd name="connsiteY3" fmla="*/ 3799399 h 3803285"/>
                      <a:gd name="connsiteX4" fmla="*/ 0 w 4160354"/>
                      <a:gd name="connsiteY4" fmla="*/ 3803285 h 3803285"/>
                      <a:gd name="connsiteX5" fmla="*/ 0 w 4160354"/>
                      <a:gd name="connsiteY5" fmla="*/ 997289 h 3803285"/>
                      <a:gd name="connsiteX6" fmla="*/ 120088 w 4160354"/>
                      <a:gd name="connsiteY6" fmla="*/ 991225 h 3803285"/>
                      <a:gd name="connsiteX7" fmla="*/ 1704039 w 4160354"/>
                      <a:gd name="connsiteY7" fmla="*/ 41846 h 3803285"/>
                      <a:gd name="connsiteX8" fmla="*/ 1729461 w 4160354"/>
                      <a:gd name="connsiteY8" fmla="*/ 0 h 3803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60354" h="3803285">
                        <a:moveTo>
                          <a:pt x="1729461" y="0"/>
                        </a:moveTo>
                        <a:lnTo>
                          <a:pt x="4160354" y="1403476"/>
                        </a:lnTo>
                        <a:lnTo>
                          <a:pt x="4158263" y="1407113"/>
                        </a:lnTo>
                        <a:cubicBezTo>
                          <a:pt x="3326051" y="2776750"/>
                          <a:pt x="1852067" y="3713309"/>
                          <a:pt x="153701" y="3799399"/>
                        </a:cubicBezTo>
                        <a:lnTo>
                          <a:pt x="0" y="3803285"/>
                        </a:lnTo>
                        <a:lnTo>
                          <a:pt x="0" y="997289"/>
                        </a:lnTo>
                        <a:lnTo>
                          <a:pt x="120088" y="991225"/>
                        </a:lnTo>
                        <a:cubicBezTo>
                          <a:pt x="779302" y="924278"/>
                          <a:pt x="1351642" y="563463"/>
                          <a:pt x="1704039" y="41846"/>
                        </a:cubicBezTo>
                        <a:lnTo>
                          <a:pt x="172946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 dirty="0"/>
                  </a:p>
                </p:txBody>
              </p:sp>
            </p:grpSp>
            <p:sp>
              <p:nvSpPr>
                <p:cNvPr id="117" name="Oval 25">
                  <a:extLst>
                    <a:ext uri="{FF2B5EF4-FFF2-40B4-BE49-F238E27FC236}">
                      <a16:creationId xmlns:a16="http://schemas.microsoft.com/office/drawing/2014/main" id="{F8E65C32-025D-AE79-AB53-ACA4216A8A65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2"/>
                  </p:custDataLst>
                </p:nvPr>
              </p:nvSpPr>
              <p:spPr>
                <a:xfrm>
                  <a:off x="1106167" y="2343131"/>
                  <a:ext cx="1071527" cy="1051505"/>
                </a:xfrm>
                <a:prstGeom prst="ellipse">
                  <a:avLst/>
                </a:prstGeom>
                <a:solidFill>
                  <a:srgbClr val="2C5967"/>
                </a:solidFill>
                <a:ln w="92075" cap="flat" cmpd="sng" algn="ctr">
                  <a:solidFill>
                    <a:srgbClr val="94AFAF"/>
                  </a:solidFill>
                  <a:prstDash val="solid"/>
                  <a:miter lim="800000"/>
                </a:ln>
                <a:effectLst/>
              </p:spPr>
              <p:txBody>
                <a:bodyPr lIns="36000" rIns="36000" rtlCol="0" anchor="ctr"/>
                <a:lstStyle/>
                <a:p>
                  <a:pPr lvl="0" algn="ctr">
                    <a:buClr>
                      <a:srgbClr val="000000"/>
                    </a:buClr>
                    <a:buSzPts val="1800"/>
                    <a:defRPr/>
                  </a:pPr>
                  <a:r>
                    <a:rPr lang="ru-RU" sz="600" b="1" kern="0" dirty="0">
                      <a:solidFill>
                        <a:srgbClr val="FCFBFA"/>
                      </a:solidFill>
                      <a:latin typeface="+mn-lt"/>
                      <a:ea typeface="Arial"/>
                      <a:cs typeface="Oracle Sans" panose="020B0503020204020204" pitchFamily="34" charset="0"/>
                      <a:sym typeface="Arial"/>
                    </a:rPr>
                    <a:t>Сценарное моделирование</a:t>
                  </a:r>
                  <a:endPara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+mn-lt"/>
                    <a:ea typeface="Arial"/>
                    <a:cs typeface="Oracle Sans" panose="020B0503020204020204" pitchFamily="34" charset="0"/>
                    <a:sym typeface="Arial"/>
                  </a:endParaRPr>
                </a:p>
              </p:txBody>
            </p:sp>
            <p:sp>
              <p:nvSpPr>
                <p:cNvPr id="118" name="Oval 26">
                  <a:extLst>
                    <a:ext uri="{FF2B5EF4-FFF2-40B4-BE49-F238E27FC236}">
                      <a16:creationId xmlns:a16="http://schemas.microsoft.com/office/drawing/2014/main" id="{396C2582-CB69-C4D3-78C5-2657DDB90680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37694" y="2295358"/>
                  <a:ext cx="1071356" cy="1051337"/>
                </a:xfrm>
                <a:prstGeom prst="ellipse">
                  <a:avLst/>
                </a:prstGeom>
                <a:solidFill>
                  <a:srgbClr val="2B6242"/>
                </a:solidFill>
                <a:ln w="92075" cap="flat" cmpd="sng" algn="ctr">
                  <a:solidFill>
                    <a:srgbClr val="759C6C"/>
                  </a:solidFill>
                  <a:prstDash val="solid"/>
                  <a:miter lim="800000"/>
                </a:ln>
                <a:effectLst/>
              </p:spPr>
              <p:txBody>
                <a:bodyPr lIns="36000" rIns="36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>
                      <a:srgbClr val="000000"/>
                    </a:buClr>
                    <a:buSzPts val="1800"/>
                    <a:buFontTx/>
                    <a:buNone/>
                    <a:tabLst/>
                    <a:defRPr/>
                  </a:pPr>
                  <a:r>
                    <a:rPr kumimoji="0" lang="ru-RU" sz="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+mn-lt"/>
                      <a:ea typeface="Arial"/>
                      <a:cs typeface="Arial"/>
                      <a:sym typeface="Arial"/>
                    </a:rPr>
                    <a:t>Финансовые планирование и бюджетирование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99B04827-B0FB-9267-203B-F48756004AFC}"/>
                    </a:ext>
                  </a:extLst>
                </p:cNvPr>
                <p:cNvSpPr txBox="1"/>
                <p:nvPr/>
              </p:nvSpPr>
              <p:spPr>
                <a:xfrm>
                  <a:off x="930622" y="1954385"/>
                  <a:ext cx="634873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Управление моделями и сценариями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DA060DD7-C552-3762-4C5A-4AC2CFC7C182}"/>
                    </a:ext>
                  </a:extLst>
                </p:cNvPr>
                <p:cNvSpPr txBox="1"/>
                <p:nvPr/>
              </p:nvSpPr>
              <p:spPr>
                <a:xfrm>
                  <a:off x="1700417" y="2032108"/>
                  <a:ext cx="746793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Моделирование 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51AE2E70-E01A-8F89-D139-B8F22F20DC64}"/>
                    </a:ext>
                  </a:extLst>
                </p:cNvPr>
                <p:cNvSpPr txBox="1"/>
                <p:nvPr/>
              </p:nvSpPr>
              <p:spPr>
                <a:xfrm>
                  <a:off x="2089754" y="2613408"/>
                  <a:ext cx="792889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Прогноз ожидаемых результатов</a:t>
                  </a: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08079F14-ECB0-7D82-11D2-2F11ED944AE8}"/>
                    </a:ext>
                  </a:extLst>
                </p:cNvPr>
                <p:cNvSpPr txBox="1"/>
                <p:nvPr/>
              </p:nvSpPr>
              <p:spPr>
                <a:xfrm>
                  <a:off x="1693137" y="3477896"/>
                  <a:ext cx="792889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Инвестиции</a:t>
                  </a:r>
                </a:p>
              </p:txBody>
            </p:sp>
            <p:grpSp>
              <p:nvGrpSpPr>
                <p:cNvPr id="123" name="Группа 122">
                  <a:extLst>
                    <a:ext uri="{FF2B5EF4-FFF2-40B4-BE49-F238E27FC236}">
                      <a16:creationId xmlns:a16="http://schemas.microsoft.com/office/drawing/2014/main" id="{9EAA599D-2434-E492-95A2-2641B24F5A96}"/>
                    </a:ext>
                  </a:extLst>
                </p:cNvPr>
                <p:cNvGrpSpPr/>
                <p:nvPr/>
              </p:nvGrpSpPr>
              <p:grpSpPr>
                <a:xfrm>
                  <a:off x="2716957" y="2692046"/>
                  <a:ext cx="230251" cy="225949"/>
                  <a:chOff x="2716957" y="2692046"/>
                  <a:chExt cx="230251" cy="225949"/>
                </a:xfrm>
              </p:grpSpPr>
              <p:sp>
                <p:nvSpPr>
                  <p:cNvPr id="140" name="Oval 39">
                    <a:extLst>
                      <a:ext uri="{FF2B5EF4-FFF2-40B4-BE49-F238E27FC236}">
                        <a16:creationId xmlns:a16="http://schemas.microsoft.com/office/drawing/2014/main" id="{CFA45FA1-6970-9E12-6209-AE3083DFB2FC}"/>
                      </a:ext>
                    </a:extLst>
                  </p:cNvPr>
                  <p:cNvSpPr/>
                  <p:nvPr/>
                </p:nvSpPr>
                <p:spPr>
                  <a:xfrm>
                    <a:off x="2716957" y="2692046"/>
                    <a:ext cx="230251" cy="225949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28575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Arial"/>
                    </a:endParaRPr>
                  </a:p>
                </p:txBody>
              </p:sp>
              <p:sp>
                <p:nvSpPr>
                  <p:cNvPr id="141" name="Chevron 144">
                    <a:extLst>
                      <a:ext uri="{FF2B5EF4-FFF2-40B4-BE49-F238E27FC236}">
                        <a16:creationId xmlns:a16="http://schemas.microsoft.com/office/drawing/2014/main" id="{6AEB5CBA-00B3-A8C8-1AFD-42F8415D5A8F}"/>
                      </a:ext>
                    </a:extLst>
                  </p:cNvPr>
                  <p:cNvSpPr/>
                  <p:nvPr/>
                </p:nvSpPr>
                <p:spPr>
                  <a:xfrm>
                    <a:off x="2819414" y="2753707"/>
                    <a:ext cx="84565" cy="102626"/>
                  </a:xfrm>
                  <a:prstGeom prst="chevron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E3629"/>
                      </a:solidFill>
                      <a:effectLst/>
                      <a:uLnTx/>
                      <a:uFillTx/>
                      <a:latin typeface="+mn-lt"/>
                      <a:cs typeface="Arial"/>
                    </a:endParaRPr>
                  </a:p>
                </p:txBody>
              </p:sp>
            </p:grp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5F271B45-8AA6-DCE1-539B-0CFBC3FF070B}"/>
                    </a:ext>
                  </a:extLst>
                </p:cNvPr>
                <p:cNvSpPr txBox="1"/>
                <p:nvPr/>
              </p:nvSpPr>
              <p:spPr>
                <a:xfrm>
                  <a:off x="846783" y="3456880"/>
                  <a:ext cx="792889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Оптимизация структуры капитала</a:t>
                  </a: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87FC8A67-6D86-0252-2FAB-6DC80F08250C}"/>
                    </a:ext>
                  </a:extLst>
                </p:cNvPr>
                <p:cNvSpPr txBox="1"/>
                <p:nvPr/>
              </p:nvSpPr>
              <p:spPr>
                <a:xfrm>
                  <a:off x="403610" y="2701835"/>
                  <a:ext cx="792889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Денежные средства</a:t>
                  </a: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3F1EE09-4068-7CAF-993F-F40EA597C79F}"/>
                    </a:ext>
                  </a:extLst>
                </p:cNvPr>
                <p:cNvSpPr txBox="1"/>
                <p:nvPr/>
              </p:nvSpPr>
              <p:spPr>
                <a:xfrm>
                  <a:off x="3170951" y="1987266"/>
                  <a:ext cx="779758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Скользящее прогнозирование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67BAEE02-9F2D-30C8-892D-C9347A876C8F}"/>
                    </a:ext>
                  </a:extLst>
                </p:cNvPr>
                <p:cNvSpPr txBox="1"/>
                <p:nvPr/>
              </p:nvSpPr>
              <p:spPr>
                <a:xfrm>
                  <a:off x="3947355" y="1888679"/>
                  <a:ext cx="785609" cy="415498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Бюджеты ЦО</a:t>
                  </a:r>
                </a:p>
                <a:p>
                  <a:pPr algn="ctr"/>
                  <a:endParaRPr lang="ru-RU" sz="1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(сбыт, логистика, производство, ТОиР, …)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8F7D3167-7231-3E8F-DA8A-5555C6F3944B}"/>
                    </a:ext>
                  </a:extLst>
                </p:cNvPr>
                <p:cNvSpPr txBox="1"/>
                <p:nvPr/>
              </p:nvSpPr>
              <p:spPr>
                <a:xfrm>
                  <a:off x="2744496" y="2552685"/>
                  <a:ext cx="792889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Активы</a:t>
                  </a: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EB96ED66-2B7F-4371-74D9-605F0301C950}"/>
                    </a:ext>
                  </a:extLst>
                </p:cNvPr>
                <p:cNvSpPr txBox="1"/>
                <p:nvPr/>
              </p:nvSpPr>
              <p:spPr>
                <a:xfrm>
                  <a:off x="2847113" y="2970722"/>
                  <a:ext cx="576000" cy="1692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Аллокации</a:t>
                  </a: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72D3126D-23FA-D58E-7700-6E21EEE3690D}"/>
                    </a:ext>
                  </a:extLst>
                </p:cNvPr>
                <p:cNvSpPr txBox="1"/>
                <p:nvPr/>
              </p:nvSpPr>
              <p:spPr>
                <a:xfrm>
                  <a:off x="4533767" y="2495762"/>
                  <a:ext cx="639191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r>
                    <a:rPr lang="en-US" sz="500" b="1" dirty="0">
                      <a:latin typeface="+mn-lt"/>
                      <a:ea typeface="League Spartan" charset="0"/>
                      <a:cs typeface="Poppins" pitchFamily="2" charset="77"/>
                    </a:rPr>
                    <a:t>OPEX</a:t>
                  </a:r>
                  <a:endParaRPr lang="ru-RU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  <a:p>
                  <a:r>
                    <a:rPr lang="en-US" sz="500" b="1" dirty="0">
                      <a:latin typeface="+mn-lt"/>
                      <a:ea typeface="League Spartan" charset="0"/>
                      <a:cs typeface="Poppins" pitchFamily="2" charset="77"/>
                    </a:rPr>
                    <a:t>CAPEX</a:t>
                  </a:r>
                </a:p>
                <a:p>
                  <a:r>
                    <a:rPr lang="en-US" sz="500" b="1" dirty="0">
                      <a:latin typeface="+mn-lt"/>
                      <a:ea typeface="League Spartan" charset="0"/>
                      <a:cs typeface="Poppins" pitchFamily="2" charset="77"/>
                    </a:rPr>
                    <a:t>CASH FLOW</a:t>
                  </a:r>
                  <a:endParaRPr lang="ru-RU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grpSp>
              <p:nvGrpSpPr>
                <p:cNvPr id="131" name="Группа 130">
                  <a:extLst>
                    <a:ext uri="{FF2B5EF4-FFF2-40B4-BE49-F238E27FC236}">
                      <a16:creationId xmlns:a16="http://schemas.microsoft.com/office/drawing/2014/main" id="{06670928-66A4-C7E7-0768-5012AABB29C8}"/>
                    </a:ext>
                  </a:extLst>
                </p:cNvPr>
                <p:cNvGrpSpPr/>
                <p:nvPr/>
              </p:nvGrpSpPr>
              <p:grpSpPr>
                <a:xfrm rot="10800000">
                  <a:off x="5064101" y="2692046"/>
                  <a:ext cx="230251" cy="225949"/>
                  <a:chOff x="2716957" y="2692046"/>
                  <a:chExt cx="230251" cy="225949"/>
                </a:xfrm>
              </p:grpSpPr>
              <p:sp>
                <p:nvSpPr>
                  <p:cNvPr id="138" name="Oval 39">
                    <a:extLst>
                      <a:ext uri="{FF2B5EF4-FFF2-40B4-BE49-F238E27FC236}">
                        <a16:creationId xmlns:a16="http://schemas.microsoft.com/office/drawing/2014/main" id="{5C674D17-5B6F-E149-EE35-47F235124D12}"/>
                      </a:ext>
                    </a:extLst>
                  </p:cNvPr>
                  <p:cNvSpPr/>
                  <p:nvPr/>
                </p:nvSpPr>
                <p:spPr>
                  <a:xfrm>
                    <a:off x="2716957" y="2692046"/>
                    <a:ext cx="230251" cy="225949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28575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cs typeface="Arial"/>
                    </a:endParaRPr>
                  </a:p>
                </p:txBody>
              </p:sp>
              <p:sp>
                <p:nvSpPr>
                  <p:cNvPr id="139" name="Chevron 144">
                    <a:extLst>
                      <a:ext uri="{FF2B5EF4-FFF2-40B4-BE49-F238E27FC236}">
                        <a16:creationId xmlns:a16="http://schemas.microsoft.com/office/drawing/2014/main" id="{46945AA4-7A19-9180-75A1-2FF5396A0004}"/>
                      </a:ext>
                    </a:extLst>
                  </p:cNvPr>
                  <p:cNvSpPr/>
                  <p:nvPr/>
                </p:nvSpPr>
                <p:spPr>
                  <a:xfrm>
                    <a:off x="2821369" y="2753707"/>
                    <a:ext cx="84565" cy="102626"/>
                  </a:xfrm>
                  <a:prstGeom prst="chevron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E3629"/>
                      </a:solidFill>
                      <a:effectLst/>
                      <a:uLnTx/>
                      <a:uFillTx/>
                      <a:latin typeface="+mn-lt"/>
                      <a:cs typeface="Arial"/>
                    </a:endParaRPr>
                  </a:p>
                </p:txBody>
              </p:sp>
            </p:grp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A5D70694-9096-77D8-9F0C-D54E68F52A44}"/>
                    </a:ext>
                  </a:extLst>
                </p:cNvPr>
                <p:cNvSpPr txBox="1"/>
                <p:nvPr/>
              </p:nvSpPr>
              <p:spPr>
                <a:xfrm>
                  <a:off x="3186323" y="3398593"/>
                  <a:ext cx="792889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Инвестиционные программы и проекты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0DEAD04-DB4A-8108-5E6A-8D45571D8A84}"/>
                    </a:ext>
                  </a:extLst>
                </p:cNvPr>
                <p:cNvSpPr txBox="1"/>
                <p:nvPr/>
              </p:nvSpPr>
              <p:spPr>
                <a:xfrm>
                  <a:off x="4013444" y="3387839"/>
                  <a:ext cx="785609" cy="32316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Функциональные планы и бюджеты</a:t>
                  </a:r>
                </a:p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(</a:t>
                  </a:r>
                  <a:r>
                    <a:rPr lang="en-US" sz="500" b="1" dirty="0">
                      <a:latin typeface="+mn-lt"/>
                      <a:ea typeface="League Spartan" charset="0"/>
                      <a:cs typeface="Poppins" pitchFamily="2" charset="77"/>
                    </a:rPr>
                    <a:t>HR, </a:t>
                  </a:r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ИТ, АХД, …)</a:t>
                  </a:r>
                  <a:endParaRPr lang="en-US" sz="500" b="1" dirty="0">
                    <a:latin typeface="+mn-lt"/>
                    <a:ea typeface="League Spartan" charset="0"/>
                    <a:cs typeface="Poppins" pitchFamily="2" charset="77"/>
                  </a:endParaRPr>
                </a:p>
              </p:txBody>
            </p:sp>
            <p:sp>
              <p:nvSpPr>
                <p:cNvPr id="134" name="Chevron 144">
                  <a:extLst>
                    <a:ext uri="{FF2B5EF4-FFF2-40B4-BE49-F238E27FC236}">
                      <a16:creationId xmlns:a16="http://schemas.microsoft.com/office/drawing/2014/main" id="{1AB3ED5B-842F-A3D4-4083-E3CC11FFFCE3}"/>
                    </a:ext>
                  </a:extLst>
                </p:cNvPr>
                <p:cNvSpPr/>
                <p:nvPr/>
              </p:nvSpPr>
              <p:spPr>
                <a:xfrm>
                  <a:off x="5179092" y="2752064"/>
                  <a:ext cx="84565" cy="102626"/>
                </a:xfrm>
                <a:prstGeom prst="chevron">
                  <a:avLst/>
                </a:prstGeom>
                <a:solidFill>
                  <a:sysClr val="window" lastClr="FFFFFF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E3629"/>
                    </a:solidFill>
                    <a:effectLst/>
                    <a:uLnTx/>
                    <a:uFillTx/>
                    <a:latin typeface="+mn-lt"/>
                    <a:cs typeface="Arial"/>
                  </a:endParaRPr>
                </a:p>
              </p:txBody>
            </p:sp>
            <p:cxnSp>
              <p:nvCxnSpPr>
                <p:cNvPr id="135" name="Прямая соединительная линия 134">
                  <a:extLst>
                    <a:ext uri="{FF2B5EF4-FFF2-40B4-BE49-F238E27FC236}">
                      <a16:creationId xmlns:a16="http://schemas.microsoft.com/office/drawing/2014/main" id="{19494746-1C67-798F-4903-89306F521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54940" y="2842522"/>
                  <a:ext cx="540000" cy="42384"/>
                </a:xfrm>
                <a:prstGeom prst="line">
                  <a:avLst/>
                </a:prstGeom>
                <a:ln w="412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Прямая соединительная линия 135">
                  <a:extLst>
                    <a:ext uri="{FF2B5EF4-FFF2-40B4-BE49-F238E27FC236}">
                      <a16:creationId xmlns:a16="http://schemas.microsoft.com/office/drawing/2014/main" id="{8761D469-50E4-6DD1-C34F-40CBFE3AC4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11077" y="2827205"/>
                  <a:ext cx="468000" cy="42384"/>
                </a:xfrm>
                <a:prstGeom prst="line">
                  <a:avLst/>
                </a:prstGeom>
                <a:ln w="412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23DAAA15-B497-27C0-4067-35CA886A7432}"/>
                    </a:ext>
                  </a:extLst>
                </p:cNvPr>
                <p:cNvSpPr txBox="1"/>
                <p:nvPr/>
              </p:nvSpPr>
              <p:spPr>
                <a:xfrm>
                  <a:off x="5113454" y="2930293"/>
                  <a:ext cx="792889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Заказы</a:t>
                  </a:r>
                </a:p>
                <a:p>
                  <a:pPr algn="ctr"/>
                  <a:r>
                    <a:rPr lang="ru-RU" sz="500" b="1" dirty="0">
                      <a:latin typeface="+mn-lt"/>
                      <a:ea typeface="League Spartan" charset="0"/>
                      <a:cs typeface="Poppins" pitchFamily="2" charset="77"/>
                    </a:rPr>
                    <a:t>Контракты</a:t>
                  </a:r>
                </a:p>
              </p:txBody>
            </p:sp>
          </p:grpSp>
          <p:pic>
            <p:nvPicPr>
              <p:cNvPr id="103" name="Google Shape;301;p14">
                <a:extLst>
                  <a:ext uri="{FF2B5EF4-FFF2-40B4-BE49-F238E27FC236}">
                    <a16:creationId xmlns:a16="http://schemas.microsoft.com/office/drawing/2014/main" id="{E0C53476-C8A5-F875-88C4-3EA21C968AC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75312" y="1383661"/>
                <a:ext cx="7504708" cy="27692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70" name="Straight Connector 9">
              <a:extLst>
                <a:ext uri="{FF2B5EF4-FFF2-40B4-BE49-F238E27FC236}">
                  <a16:creationId xmlns:a16="http://schemas.microsoft.com/office/drawing/2014/main" id="{EDD7DA7C-D2A4-6F08-A18E-6D03913E938B}"/>
                </a:ext>
              </a:extLst>
            </p:cNvPr>
            <p:cNvCxnSpPr/>
            <p:nvPr/>
          </p:nvCxnSpPr>
          <p:spPr>
            <a:xfrm flipV="1">
              <a:off x="7546214" y="3674388"/>
              <a:ext cx="573547" cy="952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1" name="Straight Connector 20">
              <a:extLst>
                <a:ext uri="{FF2B5EF4-FFF2-40B4-BE49-F238E27FC236}">
                  <a16:creationId xmlns:a16="http://schemas.microsoft.com/office/drawing/2014/main" id="{5BD31A68-6702-B6D8-C1F6-D1978F497D31}"/>
                </a:ext>
              </a:extLst>
            </p:cNvPr>
            <p:cNvCxnSpPr/>
            <p:nvPr/>
          </p:nvCxnSpPr>
          <p:spPr>
            <a:xfrm flipH="1" flipV="1">
              <a:off x="1075883" y="3572055"/>
              <a:ext cx="0" cy="214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2" name="Straight Connector 24">
              <a:extLst>
                <a:ext uri="{FF2B5EF4-FFF2-40B4-BE49-F238E27FC236}">
                  <a16:creationId xmlns:a16="http://schemas.microsoft.com/office/drawing/2014/main" id="{E9922BC7-D73C-BB51-850C-5BFD792FBD6A}"/>
                </a:ext>
              </a:extLst>
            </p:cNvPr>
            <p:cNvCxnSpPr/>
            <p:nvPr/>
          </p:nvCxnSpPr>
          <p:spPr>
            <a:xfrm flipH="1" flipV="1">
              <a:off x="3768226" y="3572055"/>
              <a:ext cx="0" cy="214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3" name="Straight Connector 25">
              <a:extLst>
                <a:ext uri="{FF2B5EF4-FFF2-40B4-BE49-F238E27FC236}">
                  <a16:creationId xmlns:a16="http://schemas.microsoft.com/office/drawing/2014/main" id="{8B523E8C-BFF0-241A-171E-29EC14D8C981}"/>
                </a:ext>
              </a:extLst>
            </p:cNvPr>
            <p:cNvCxnSpPr/>
            <p:nvPr/>
          </p:nvCxnSpPr>
          <p:spPr>
            <a:xfrm flipH="1" flipV="1">
              <a:off x="4740986" y="3572055"/>
              <a:ext cx="0" cy="214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4" name="Straight Connector 26">
              <a:extLst>
                <a:ext uri="{FF2B5EF4-FFF2-40B4-BE49-F238E27FC236}">
                  <a16:creationId xmlns:a16="http://schemas.microsoft.com/office/drawing/2014/main" id="{8B76203C-1AB8-652F-3C60-9623E8F6A71F}"/>
                </a:ext>
              </a:extLst>
            </p:cNvPr>
            <p:cNvCxnSpPr/>
            <p:nvPr/>
          </p:nvCxnSpPr>
          <p:spPr>
            <a:xfrm>
              <a:off x="1180819" y="3683915"/>
              <a:ext cx="6392111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75" name="Oval 27">
              <a:extLst>
                <a:ext uri="{FF2B5EF4-FFF2-40B4-BE49-F238E27FC236}">
                  <a16:creationId xmlns:a16="http://schemas.microsoft.com/office/drawing/2014/main" id="{12A64BE6-D0C0-541F-EAF5-42FA186F8D5D}"/>
                </a:ext>
              </a:extLst>
            </p:cNvPr>
            <p:cNvSpPr/>
            <p:nvPr/>
          </p:nvSpPr>
          <p:spPr bwMode="gray">
            <a:xfrm>
              <a:off x="821610" y="3436452"/>
              <a:ext cx="507820" cy="485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6" name="Oval 28">
              <a:extLst>
                <a:ext uri="{FF2B5EF4-FFF2-40B4-BE49-F238E27FC236}">
                  <a16:creationId xmlns:a16="http://schemas.microsoft.com/office/drawing/2014/main" id="{8398804C-BCB2-4EB6-B11F-A2A88674BB99}"/>
                </a:ext>
              </a:extLst>
            </p:cNvPr>
            <p:cNvSpPr/>
            <p:nvPr/>
          </p:nvSpPr>
          <p:spPr bwMode="gray">
            <a:xfrm>
              <a:off x="2111877" y="3436452"/>
              <a:ext cx="507820" cy="485398"/>
            </a:xfrm>
            <a:prstGeom prst="ellipse">
              <a:avLst/>
            </a:prstGeom>
            <a:solidFill>
              <a:srgbClr val="8B8580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7" name="Oval 29">
              <a:extLst>
                <a:ext uri="{FF2B5EF4-FFF2-40B4-BE49-F238E27FC236}">
                  <a16:creationId xmlns:a16="http://schemas.microsoft.com/office/drawing/2014/main" id="{7AA08946-B9FB-5AC3-9110-351B04D9C7E4}"/>
                </a:ext>
              </a:extLst>
            </p:cNvPr>
            <p:cNvSpPr/>
            <p:nvPr/>
          </p:nvSpPr>
          <p:spPr bwMode="gray">
            <a:xfrm>
              <a:off x="3402145" y="3436452"/>
              <a:ext cx="507820" cy="485398"/>
            </a:xfrm>
            <a:prstGeom prst="ellipse">
              <a:avLst/>
            </a:prstGeom>
            <a:solidFill>
              <a:schemeClr val="accent2"/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8" name="Oval 32">
              <a:extLst>
                <a:ext uri="{FF2B5EF4-FFF2-40B4-BE49-F238E27FC236}">
                  <a16:creationId xmlns:a16="http://schemas.microsoft.com/office/drawing/2014/main" id="{377BB8F6-A26C-DA3F-925A-9ED106878CA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82680" y="3436452"/>
              <a:ext cx="507820" cy="485398"/>
            </a:xfrm>
            <a:prstGeom prst="ellipse">
              <a:avLst/>
            </a:prstGeom>
            <a:solidFill>
              <a:schemeClr val="accent4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9" name="Oval 35">
              <a:extLst>
                <a:ext uri="{FF2B5EF4-FFF2-40B4-BE49-F238E27FC236}">
                  <a16:creationId xmlns:a16="http://schemas.microsoft.com/office/drawing/2014/main" id="{77EAC21C-D8C9-F471-8890-44CECB03F586}"/>
                </a:ext>
              </a:extLst>
            </p:cNvPr>
            <p:cNvSpPr/>
            <p:nvPr/>
          </p:nvSpPr>
          <p:spPr bwMode="gray">
            <a:xfrm>
              <a:off x="4692412" y="3436452"/>
              <a:ext cx="507820" cy="485398"/>
            </a:xfrm>
            <a:prstGeom prst="ellipse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80" name="Straight Connector 41">
              <a:extLst>
                <a:ext uri="{FF2B5EF4-FFF2-40B4-BE49-F238E27FC236}">
                  <a16:creationId xmlns:a16="http://schemas.microsoft.com/office/drawing/2014/main" id="{7E220960-8550-2282-51DC-1E9B7F4CE519}"/>
                </a:ext>
              </a:extLst>
            </p:cNvPr>
            <p:cNvCxnSpPr/>
            <p:nvPr/>
          </p:nvCxnSpPr>
          <p:spPr>
            <a:xfrm flipH="1" flipV="1">
              <a:off x="7531841" y="3572055"/>
              <a:ext cx="0" cy="214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tailEnd type="none"/>
            </a:ln>
            <a:effectLst/>
          </p:spPr>
        </p:cxnSp>
        <p:grpSp>
          <p:nvGrpSpPr>
            <p:cNvPr id="81" name="Group 42">
              <a:extLst>
                <a:ext uri="{FF2B5EF4-FFF2-40B4-BE49-F238E27FC236}">
                  <a16:creationId xmlns:a16="http://schemas.microsoft.com/office/drawing/2014/main" id="{9397670B-3B5D-5874-528A-EE61AE0D5068}"/>
                </a:ext>
              </a:extLst>
            </p:cNvPr>
            <p:cNvGrpSpPr/>
            <p:nvPr/>
          </p:nvGrpSpPr>
          <p:grpSpPr>
            <a:xfrm>
              <a:off x="739761" y="3943834"/>
              <a:ext cx="7494681" cy="415490"/>
              <a:chOff x="1174851" y="5567886"/>
              <a:chExt cx="10544000" cy="611541"/>
            </a:xfrm>
          </p:grpSpPr>
          <p:sp>
            <p:nvSpPr>
              <p:cNvPr id="96" name="Text Placeholder 3">
                <a:extLst>
                  <a:ext uri="{FF2B5EF4-FFF2-40B4-BE49-F238E27FC236}">
                    <a16:creationId xmlns:a16="http://schemas.microsoft.com/office/drawing/2014/main" id="{E6934B5A-3ED5-40B2-8724-EDEC12EB1105}"/>
                  </a:ext>
                </a:extLst>
              </p:cNvPr>
              <p:cNvSpPr txBox="1"/>
              <p:nvPr/>
            </p:nvSpPr>
            <p:spPr bwMode="gray">
              <a:xfrm>
                <a:off x="8122814" y="5633201"/>
                <a:ext cx="1604214" cy="41987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numCol="1" spcCol="914400" rtlCol="0" anchor="ctr" anchorCtr="0">
                <a:noAutofit/>
              </a:bodyPr>
              <a:lstStyle>
                <a:lvl1pPr marL="1588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88" indent="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58595B"/>
                  </a:buClr>
                  <a:defRPr/>
                </a:pPr>
                <a:r>
                  <a:rPr lang="ru-RU" sz="800" dirty="0">
                    <a:cs typeface="Arial" panose="020B0604020202020204" pitchFamily="34" charset="0"/>
                  </a:rPr>
                  <a:t>Анализ и подготовка отчетности</a:t>
                </a:r>
              </a:p>
            </p:txBody>
          </p:sp>
          <p:sp>
            <p:nvSpPr>
              <p:cNvPr id="97" name="Text Placeholder 3">
                <a:extLst>
                  <a:ext uri="{FF2B5EF4-FFF2-40B4-BE49-F238E27FC236}">
                    <a16:creationId xmlns:a16="http://schemas.microsoft.com/office/drawing/2014/main" id="{FE6AF71C-AC05-1072-BDBC-CC72608C9455}"/>
                  </a:ext>
                </a:extLst>
              </p:cNvPr>
              <p:cNvSpPr txBox="1"/>
              <p:nvPr/>
            </p:nvSpPr>
            <p:spPr bwMode="gray">
              <a:xfrm>
                <a:off x="1174851" y="5567886"/>
                <a:ext cx="925835" cy="41987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numCol="1" spcCol="914400" rtlCol="0" anchor="ctr" anchorCtr="0">
                <a:noAutofit/>
              </a:bodyPr>
              <a:lstStyle>
                <a:lvl1pPr marL="1588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88" indent="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88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FontTx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58595B"/>
                  </a:buClr>
                  <a:defRPr/>
                </a:pPr>
                <a:r>
                  <a:rPr lang="ru-RU" sz="800" dirty="0">
                    <a:cs typeface="Arial" panose="020B0604020202020204" pitchFamily="34" charset="0"/>
                  </a:rPr>
                  <a:t>Управление</a:t>
                </a:r>
              </a:p>
              <a:p>
                <a:pPr algn="ctr">
                  <a:buClr>
                    <a:srgbClr val="58595B"/>
                  </a:buClr>
                  <a:defRPr/>
                </a:pPr>
                <a:r>
                  <a:rPr lang="ru-RU" sz="800" dirty="0">
                    <a:cs typeface="Arial" panose="020B0604020202020204" pitchFamily="34" charset="0"/>
                  </a:rPr>
                  <a:t>НСИ</a:t>
                </a:r>
                <a:endParaRPr lang="en-US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98" name="Rectangle 45">
                <a:extLst>
                  <a:ext uri="{FF2B5EF4-FFF2-40B4-BE49-F238E27FC236}">
                    <a16:creationId xmlns:a16="http://schemas.microsoft.com/office/drawing/2014/main" id="{A3E95753-C51C-9DBC-A8F9-95F65D266601}"/>
                  </a:ext>
                </a:extLst>
              </p:cNvPr>
              <p:cNvSpPr/>
              <p:nvPr/>
            </p:nvSpPr>
            <p:spPr bwMode="gray">
              <a:xfrm>
                <a:off x="2615394" y="5567886"/>
                <a:ext cx="1700201" cy="44846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82287" tIns="41144" rIns="82287" bIns="41144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ru-RU" sz="8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Сбор и подготовка данных</a:t>
                </a:r>
              </a:p>
            </p:txBody>
          </p:sp>
          <p:sp>
            <p:nvSpPr>
              <p:cNvPr id="99" name="Rectangle 48">
                <a:extLst>
                  <a:ext uri="{FF2B5EF4-FFF2-40B4-BE49-F238E27FC236}">
                    <a16:creationId xmlns:a16="http://schemas.microsoft.com/office/drawing/2014/main" id="{4D48EFED-B247-E888-A509-69404155384F}"/>
                  </a:ext>
                </a:extLst>
              </p:cNvPr>
              <p:cNvSpPr/>
              <p:nvPr/>
            </p:nvSpPr>
            <p:spPr bwMode="gray">
              <a:xfrm>
                <a:off x="4100623" y="5567886"/>
                <a:ext cx="2355254" cy="611541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82287" tIns="41144" rIns="82287" bIns="41144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ru-RU" sz="8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Прогнозирование,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ru-RU" sz="8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планирование и 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ru-RU" sz="8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корректировки</a:t>
                </a:r>
                <a:endParaRPr lang="en-US" sz="80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00" name="Rectangle 49">
                <a:extLst>
                  <a:ext uri="{FF2B5EF4-FFF2-40B4-BE49-F238E27FC236}">
                    <a16:creationId xmlns:a16="http://schemas.microsoft.com/office/drawing/2014/main" id="{2D3B19D6-F80A-6313-70E2-DBC13DABEF92}"/>
                  </a:ext>
                </a:extLst>
              </p:cNvPr>
              <p:cNvSpPr/>
              <p:nvPr/>
            </p:nvSpPr>
            <p:spPr bwMode="gray">
              <a:xfrm>
                <a:off x="6388534" y="5567886"/>
                <a:ext cx="1359810" cy="448461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82287" tIns="41144" rIns="82287" bIns="41144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ru-RU" sz="8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Оптимизация и моделирование</a:t>
                </a:r>
                <a:endParaRPr lang="en-US" sz="80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ectangle 50">
                <a:extLst>
                  <a:ext uri="{FF2B5EF4-FFF2-40B4-BE49-F238E27FC236}">
                    <a16:creationId xmlns:a16="http://schemas.microsoft.com/office/drawing/2014/main" id="{63DA6691-7D57-D272-24ED-F3219BE3DCD8}"/>
                  </a:ext>
                </a:extLst>
              </p:cNvPr>
              <p:cNvSpPr/>
              <p:nvPr/>
            </p:nvSpPr>
            <p:spPr bwMode="gray">
              <a:xfrm>
                <a:off x="9802862" y="5567886"/>
                <a:ext cx="1915989" cy="448459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82287" tIns="41144" rIns="82287" bIns="41144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ru-RU" sz="80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Аудит и обеспечение соответствия</a:t>
                </a:r>
                <a:endParaRPr lang="en-US" sz="80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Oval 51">
              <a:extLst>
                <a:ext uri="{FF2B5EF4-FFF2-40B4-BE49-F238E27FC236}">
                  <a16:creationId xmlns:a16="http://schemas.microsoft.com/office/drawing/2014/main" id="{E90DB177-D817-6EDE-982C-E32A304EF46B}"/>
                </a:ext>
              </a:extLst>
            </p:cNvPr>
            <p:cNvSpPr/>
            <p:nvPr/>
          </p:nvSpPr>
          <p:spPr bwMode="gray">
            <a:xfrm>
              <a:off x="7272949" y="3436452"/>
              <a:ext cx="507820" cy="485398"/>
            </a:xfrm>
            <a:prstGeom prst="ellipse">
              <a:avLst/>
            </a:prstGeom>
            <a:solidFill>
              <a:schemeClr val="accent3"/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3" name="Freeform 322">
              <a:extLst>
                <a:ext uri="{FF2B5EF4-FFF2-40B4-BE49-F238E27FC236}">
                  <a16:creationId xmlns:a16="http://schemas.microsoft.com/office/drawing/2014/main" id="{6D268377-CFDC-7648-C44C-173C673678F2}"/>
                </a:ext>
              </a:extLst>
            </p:cNvPr>
            <p:cNvSpPr/>
            <p:nvPr/>
          </p:nvSpPr>
          <p:spPr bwMode="auto">
            <a:xfrm>
              <a:off x="847403" y="3476296"/>
              <a:ext cx="439545" cy="407773"/>
            </a:xfrm>
            <a:custGeom>
              <a:avLst/>
              <a:gdLst/>
              <a:ahLst/>
              <a:cxnLst>
                <a:cxn ang="0">
                  <a:pos x="68" y="150"/>
                </a:cxn>
                <a:cxn ang="0">
                  <a:pos x="61" y="134"/>
                </a:cxn>
                <a:cxn ang="0">
                  <a:pos x="47" y="127"/>
                </a:cxn>
                <a:cxn ang="0">
                  <a:pos x="30" y="134"/>
                </a:cxn>
                <a:cxn ang="0">
                  <a:pos x="17" y="123"/>
                </a:cxn>
                <a:cxn ang="0">
                  <a:pos x="23" y="107"/>
                </a:cxn>
                <a:cxn ang="0">
                  <a:pos x="18" y="92"/>
                </a:cxn>
                <a:cxn ang="0">
                  <a:pos x="2" y="85"/>
                </a:cxn>
                <a:cxn ang="0">
                  <a:pos x="0" y="69"/>
                </a:cxn>
                <a:cxn ang="0">
                  <a:pos x="16" y="61"/>
                </a:cxn>
                <a:cxn ang="0">
                  <a:pos x="22" y="48"/>
                </a:cxn>
                <a:cxn ang="0">
                  <a:pos x="16" y="31"/>
                </a:cxn>
                <a:cxn ang="0">
                  <a:pos x="26" y="18"/>
                </a:cxn>
                <a:cxn ang="0">
                  <a:pos x="43" y="24"/>
                </a:cxn>
                <a:cxn ang="0">
                  <a:pos x="57" y="19"/>
                </a:cxn>
                <a:cxn ang="0">
                  <a:pos x="64" y="2"/>
                </a:cxn>
                <a:cxn ang="0">
                  <a:pos x="81" y="0"/>
                </a:cxn>
                <a:cxn ang="0">
                  <a:pos x="88" y="17"/>
                </a:cxn>
                <a:cxn ang="0">
                  <a:pos x="102" y="23"/>
                </a:cxn>
                <a:cxn ang="0">
                  <a:pos x="119" y="16"/>
                </a:cxn>
                <a:cxn ang="0">
                  <a:pos x="132" y="27"/>
                </a:cxn>
                <a:cxn ang="0">
                  <a:pos x="126" y="43"/>
                </a:cxn>
                <a:cxn ang="0">
                  <a:pos x="131" y="58"/>
                </a:cxn>
                <a:cxn ang="0">
                  <a:pos x="147" y="65"/>
                </a:cxn>
                <a:cxn ang="0">
                  <a:pos x="149" y="82"/>
                </a:cxn>
                <a:cxn ang="0">
                  <a:pos x="133" y="89"/>
                </a:cxn>
                <a:cxn ang="0">
                  <a:pos x="126" y="103"/>
                </a:cxn>
                <a:cxn ang="0">
                  <a:pos x="133" y="119"/>
                </a:cxn>
                <a:cxn ang="0">
                  <a:pos x="123" y="133"/>
                </a:cxn>
                <a:cxn ang="0">
                  <a:pos x="106" y="126"/>
                </a:cxn>
                <a:cxn ang="0">
                  <a:pos x="92" y="131"/>
                </a:cxn>
                <a:cxn ang="0">
                  <a:pos x="84" y="150"/>
                </a:cxn>
              </a:cxnLst>
              <a:rect l="0" t="0" r="r" b="b"/>
              <a:pathLst>
                <a:path w="149" h="150">
                  <a:moveTo>
                    <a:pt x="84" y="150"/>
                  </a:moveTo>
                  <a:cubicBezTo>
                    <a:pt x="79" y="150"/>
                    <a:pt x="73" y="150"/>
                    <a:pt x="68" y="150"/>
                  </a:cubicBezTo>
                  <a:cubicBezTo>
                    <a:pt x="67" y="150"/>
                    <a:pt x="66" y="149"/>
                    <a:pt x="66" y="148"/>
                  </a:cubicBezTo>
                  <a:cubicBezTo>
                    <a:pt x="64" y="143"/>
                    <a:pt x="62" y="139"/>
                    <a:pt x="61" y="134"/>
                  </a:cubicBezTo>
                  <a:cubicBezTo>
                    <a:pt x="60" y="133"/>
                    <a:pt x="60" y="132"/>
                    <a:pt x="59" y="132"/>
                  </a:cubicBezTo>
                  <a:cubicBezTo>
                    <a:pt x="55" y="130"/>
                    <a:pt x="51" y="129"/>
                    <a:pt x="47" y="127"/>
                  </a:cubicBezTo>
                  <a:cubicBezTo>
                    <a:pt x="46" y="127"/>
                    <a:pt x="45" y="127"/>
                    <a:pt x="44" y="127"/>
                  </a:cubicBezTo>
                  <a:cubicBezTo>
                    <a:pt x="40" y="129"/>
                    <a:pt x="35" y="132"/>
                    <a:pt x="30" y="134"/>
                  </a:cubicBezTo>
                  <a:cubicBezTo>
                    <a:pt x="29" y="134"/>
                    <a:pt x="28" y="135"/>
                    <a:pt x="28" y="134"/>
                  </a:cubicBezTo>
                  <a:cubicBezTo>
                    <a:pt x="24" y="130"/>
                    <a:pt x="20" y="127"/>
                    <a:pt x="17" y="123"/>
                  </a:cubicBezTo>
                  <a:cubicBezTo>
                    <a:pt x="17" y="123"/>
                    <a:pt x="16" y="122"/>
                    <a:pt x="17" y="121"/>
                  </a:cubicBezTo>
                  <a:cubicBezTo>
                    <a:pt x="19" y="116"/>
                    <a:pt x="21" y="111"/>
                    <a:pt x="23" y="107"/>
                  </a:cubicBezTo>
                  <a:cubicBezTo>
                    <a:pt x="24" y="106"/>
                    <a:pt x="23" y="105"/>
                    <a:pt x="23" y="104"/>
                  </a:cubicBezTo>
                  <a:cubicBezTo>
                    <a:pt x="22" y="100"/>
                    <a:pt x="20" y="96"/>
                    <a:pt x="18" y="92"/>
                  </a:cubicBezTo>
                  <a:cubicBezTo>
                    <a:pt x="18" y="91"/>
                    <a:pt x="17" y="91"/>
                    <a:pt x="16" y="90"/>
                  </a:cubicBezTo>
                  <a:cubicBezTo>
                    <a:pt x="11" y="89"/>
                    <a:pt x="6" y="87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79"/>
                    <a:pt x="0" y="74"/>
                    <a:pt x="0" y="69"/>
                  </a:cubicBezTo>
                  <a:cubicBezTo>
                    <a:pt x="0" y="67"/>
                    <a:pt x="0" y="67"/>
                    <a:pt x="1" y="67"/>
                  </a:cubicBezTo>
                  <a:cubicBezTo>
                    <a:pt x="6" y="65"/>
                    <a:pt x="11" y="63"/>
                    <a:pt x="16" y="61"/>
                  </a:cubicBezTo>
                  <a:cubicBezTo>
                    <a:pt x="17" y="61"/>
                    <a:pt x="17" y="60"/>
                    <a:pt x="18" y="59"/>
                  </a:cubicBezTo>
                  <a:cubicBezTo>
                    <a:pt x="19" y="55"/>
                    <a:pt x="21" y="52"/>
                    <a:pt x="22" y="48"/>
                  </a:cubicBezTo>
                  <a:cubicBezTo>
                    <a:pt x="23" y="47"/>
                    <a:pt x="23" y="46"/>
                    <a:pt x="22" y="44"/>
                  </a:cubicBezTo>
                  <a:cubicBezTo>
                    <a:pt x="20" y="40"/>
                    <a:pt x="18" y="35"/>
                    <a:pt x="16" y="31"/>
                  </a:cubicBezTo>
                  <a:cubicBezTo>
                    <a:pt x="15" y="30"/>
                    <a:pt x="15" y="29"/>
                    <a:pt x="16" y="28"/>
                  </a:cubicBezTo>
                  <a:cubicBezTo>
                    <a:pt x="19" y="25"/>
                    <a:pt x="23" y="21"/>
                    <a:pt x="26" y="18"/>
                  </a:cubicBezTo>
                  <a:cubicBezTo>
                    <a:pt x="27" y="17"/>
                    <a:pt x="28" y="17"/>
                    <a:pt x="29" y="17"/>
                  </a:cubicBezTo>
                  <a:cubicBezTo>
                    <a:pt x="34" y="20"/>
                    <a:pt x="38" y="22"/>
                    <a:pt x="43" y="24"/>
                  </a:cubicBezTo>
                  <a:cubicBezTo>
                    <a:pt x="44" y="24"/>
                    <a:pt x="45" y="24"/>
                    <a:pt x="46" y="24"/>
                  </a:cubicBezTo>
                  <a:cubicBezTo>
                    <a:pt x="49" y="22"/>
                    <a:pt x="53" y="21"/>
                    <a:pt x="57" y="19"/>
                  </a:cubicBezTo>
                  <a:cubicBezTo>
                    <a:pt x="58" y="19"/>
                    <a:pt x="59" y="18"/>
                    <a:pt x="59" y="17"/>
                  </a:cubicBezTo>
                  <a:cubicBezTo>
                    <a:pt x="61" y="12"/>
                    <a:pt x="63" y="7"/>
                    <a:pt x="64" y="2"/>
                  </a:cubicBezTo>
                  <a:cubicBezTo>
                    <a:pt x="65" y="1"/>
                    <a:pt x="65" y="1"/>
                    <a:pt x="66" y="1"/>
                  </a:cubicBezTo>
                  <a:cubicBezTo>
                    <a:pt x="71" y="1"/>
                    <a:pt x="76" y="1"/>
                    <a:pt x="81" y="0"/>
                  </a:cubicBezTo>
                  <a:cubicBezTo>
                    <a:pt x="82" y="0"/>
                    <a:pt x="83" y="1"/>
                    <a:pt x="83" y="2"/>
                  </a:cubicBezTo>
                  <a:cubicBezTo>
                    <a:pt x="85" y="7"/>
                    <a:pt x="87" y="12"/>
                    <a:pt x="88" y="17"/>
                  </a:cubicBezTo>
                  <a:cubicBezTo>
                    <a:pt x="89" y="18"/>
                    <a:pt x="89" y="18"/>
                    <a:pt x="90" y="19"/>
                  </a:cubicBezTo>
                  <a:cubicBezTo>
                    <a:pt x="94" y="20"/>
                    <a:pt x="98" y="22"/>
                    <a:pt x="102" y="23"/>
                  </a:cubicBezTo>
                  <a:cubicBezTo>
                    <a:pt x="103" y="23"/>
                    <a:pt x="104" y="24"/>
                    <a:pt x="105" y="23"/>
                  </a:cubicBezTo>
                  <a:cubicBezTo>
                    <a:pt x="109" y="21"/>
                    <a:pt x="114" y="19"/>
                    <a:pt x="119" y="16"/>
                  </a:cubicBezTo>
                  <a:cubicBezTo>
                    <a:pt x="120" y="16"/>
                    <a:pt x="120" y="16"/>
                    <a:pt x="121" y="17"/>
                  </a:cubicBezTo>
                  <a:cubicBezTo>
                    <a:pt x="125" y="20"/>
                    <a:pt x="128" y="23"/>
                    <a:pt x="132" y="27"/>
                  </a:cubicBezTo>
                  <a:cubicBezTo>
                    <a:pt x="133" y="28"/>
                    <a:pt x="133" y="28"/>
                    <a:pt x="132" y="29"/>
                  </a:cubicBezTo>
                  <a:cubicBezTo>
                    <a:pt x="130" y="34"/>
                    <a:pt x="128" y="39"/>
                    <a:pt x="126" y="43"/>
                  </a:cubicBezTo>
                  <a:cubicBezTo>
                    <a:pt x="125" y="44"/>
                    <a:pt x="125" y="45"/>
                    <a:pt x="126" y="46"/>
                  </a:cubicBezTo>
                  <a:cubicBezTo>
                    <a:pt x="128" y="50"/>
                    <a:pt x="129" y="54"/>
                    <a:pt x="131" y="58"/>
                  </a:cubicBezTo>
                  <a:cubicBezTo>
                    <a:pt x="131" y="59"/>
                    <a:pt x="132" y="60"/>
                    <a:pt x="133" y="60"/>
                  </a:cubicBezTo>
                  <a:cubicBezTo>
                    <a:pt x="138" y="62"/>
                    <a:pt x="142" y="63"/>
                    <a:pt x="147" y="65"/>
                  </a:cubicBezTo>
                  <a:cubicBezTo>
                    <a:pt x="148" y="65"/>
                    <a:pt x="149" y="66"/>
                    <a:pt x="149" y="67"/>
                  </a:cubicBezTo>
                  <a:cubicBezTo>
                    <a:pt x="149" y="72"/>
                    <a:pt x="149" y="77"/>
                    <a:pt x="149" y="82"/>
                  </a:cubicBezTo>
                  <a:cubicBezTo>
                    <a:pt x="149" y="83"/>
                    <a:pt x="149" y="83"/>
                    <a:pt x="148" y="84"/>
                  </a:cubicBezTo>
                  <a:cubicBezTo>
                    <a:pt x="143" y="85"/>
                    <a:pt x="138" y="87"/>
                    <a:pt x="133" y="89"/>
                  </a:cubicBezTo>
                  <a:cubicBezTo>
                    <a:pt x="132" y="89"/>
                    <a:pt x="131" y="90"/>
                    <a:pt x="131" y="91"/>
                  </a:cubicBezTo>
                  <a:cubicBezTo>
                    <a:pt x="130" y="95"/>
                    <a:pt x="128" y="99"/>
                    <a:pt x="126" y="103"/>
                  </a:cubicBezTo>
                  <a:cubicBezTo>
                    <a:pt x="126" y="104"/>
                    <a:pt x="126" y="105"/>
                    <a:pt x="126" y="105"/>
                  </a:cubicBezTo>
                  <a:cubicBezTo>
                    <a:pt x="129" y="110"/>
                    <a:pt x="131" y="115"/>
                    <a:pt x="133" y="119"/>
                  </a:cubicBezTo>
                  <a:cubicBezTo>
                    <a:pt x="134" y="120"/>
                    <a:pt x="134" y="121"/>
                    <a:pt x="133" y="122"/>
                  </a:cubicBezTo>
                  <a:cubicBezTo>
                    <a:pt x="130" y="125"/>
                    <a:pt x="126" y="129"/>
                    <a:pt x="123" y="133"/>
                  </a:cubicBezTo>
                  <a:cubicBezTo>
                    <a:pt x="122" y="133"/>
                    <a:pt x="121" y="133"/>
                    <a:pt x="120" y="133"/>
                  </a:cubicBezTo>
                  <a:cubicBezTo>
                    <a:pt x="116" y="131"/>
                    <a:pt x="111" y="129"/>
                    <a:pt x="106" y="126"/>
                  </a:cubicBezTo>
                  <a:cubicBezTo>
                    <a:pt x="105" y="126"/>
                    <a:pt x="104" y="126"/>
                    <a:pt x="103" y="127"/>
                  </a:cubicBezTo>
                  <a:cubicBezTo>
                    <a:pt x="99" y="128"/>
                    <a:pt x="95" y="130"/>
                    <a:pt x="92" y="131"/>
                  </a:cubicBezTo>
                  <a:cubicBezTo>
                    <a:pt x="91" y="132"/>
                    <a:pt x="90" y="132"/>
                    <a:pt x="90" y="133"/>
                  </a:cubicBezTo>
                  <a:cubicBezTo>
                    <a:pt x="88" y="139"/>
                    <a:pt x="86" y="144"/>
                    <a:pt x="84" y="15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chemeClr val="tx1"/>
              </a:solidFill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endParaRPr>
            </a:p>
          </p:txBody>
        </p:sp>
        <p:sp>
          <p:nvSpPr>
            <p:cNvPr id="84" name="Oval 99">
              <a:extLst>
                <a:ext uri="{FF2B5EF4-FFF2-40B4-BE49-F238E27FC236}">
                  <a16:creationId xmlns:a16="http://schemas.microsoft.com/office/drawing/2014/main" id="{CB0ABB77-522C-4C11-C5FA-9929FF7D782C}"/>
                </a:ext>
              </a:extLst>
            </p:cNvPr>
            <p:cNvSpPr/>
            <p:nvPr/>
          </p:nvSpPr>
          <p:spPr>
            <a:xfrm>
              <a:off x="1007140" y="3622799"/>
              <a:ext cx="120071" cy="114769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endParaRPr>
            </a:p>
          </p:txBody>
        </p:sp>
        <p:pic>
          <p:nvPicPr>
            <p:cNvPr id="85" name="Picture 100">
              <a:extLst>
                <a:ext uri="{FF2B5EF4-FFF2-40B4-BE49-F238E27FC236}">
                  <a16:creationId xmlns:a16="http://schemas.microsoft.com/office/drawing/2014/main" id="{48AAE8FA-4FAB-FEE8-EC3C-31679236A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6466" y="3436098"/>
              <a:ext cx="476570" cy="404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" name="Picture 101">
              <a:extLst>
                <a:ext uri="{FF2B5EF4-FFF2-40B4-BE49-F238E27FC236}">
                  <a16:creationId xmlns:a16="http://schemas.microsoft.com/office/drawing/2014/main" id="{F2EEB525-854B-00DE-981E-B6E8068C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803" y="3512533"/>
              <a:ext cx="395564" cy="284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7" name="Picture 102">
              <a:extLst>
                <a:ext uri="{FF2B5EF4-FFF2-40B4-BE49-F238E27FC236}">
                  <a16:creationId xmlns:a16="http://schemas.microsoft.com/office/drawing/2014/main" id="{B6DF57E8-36DE-55E3-C79A-F6313FFCB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5" y="3519777"/>
              <a:ext cx="302112" cy="3282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" name="Picture 2" descr="C:\Users\ddisingh\Desktop\new iconc\ic-Consultation-red.png">
              <a:extLst>
                <a:ext uri="{FF2B5EF4-FFF2-40B4-BE49-F238E27FC236}">
                  <a16:creationId xmlns:a16="http://schemas.microsoft.com/office/drawing/2014/main" id="{4CF0CFCD-C18A-31E6-1764-DA7C75906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rgbClr val="E0E2E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gray">
            <a:xfrm>
              <a:off x="5961307" y="3342699"/>
              <a:ext cx="568876" cy="62900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89" name="Picture 104">
              <a:extLst>
                <a:ext uri="{FF2B5EF4-FFF2-40B4-BE49-F238E27FC236}">
                  <a16:creationId xmlns:a16="http://schemas.microsoft.com/office/drawing/2014/main" id="{06D3C97F-DBD0-6A6B-0F7B-9F01269C3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907" y="3513877"/>
              <a:ext cx="277735" cy="343975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90" name="Straight Connector 161">
              <a:extLst>
                <a:ext uri="{FF2B5EF4-FFF2-40B4-BE49-F238E27FC236}">
                  <a16:creationId xmlns:a16="http://schemas.microsoft.com/office/drawing/2014/main" id="{11FBFFB5-E08A-B08B-239E-C7AF8F654B84}"/>
                </a:ext>
              </a:extLst>
            </p:cNvPr>
            <p:cNvCxnSpPr/>
            <p:nvPr/>
          </p:nvCxnSpPr>
          <p:spPr>
            <a:xfrm flipH="1">
              <a:off x="1075520" y="3125670"/>
              <a:ext cx="3718" cy="2880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62">
              <a:extLst>
                <a:ext uri="{FF2B5EF4-FFF2-40B4-BE49-F238E27FC236}">
                  <a16:creationId xmlns:a16="http://schemas.microsoft.com/office/drawing/2014/main" id="{BAF67BD1-A6DC-75F8-C0F6-1CB573FEA2F4}"/>
                </a:ext>
              </a:extLst>
            </p:cNvPr>
            <p:cNvCxnSpPr/>
            <p:nvPr/>
          </p:nvCxnSpPr>
          <p:spPr>
            <a:xfrm flipH="1">
              <a:off x="2364374" y="3125670"/>
              <a:ext cx="3718" cy="2880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63">
              <a:extLst>
                <a:ext uri="{FF2B5EF4-FFF2-40B4-BE49-F238E27FC236}">
                  <a16:creationId xmlns:a16="http://schemas.microsoft.com/office/drawing/2014/main" id="{4CB785F8-1B26-B422-96B1-36C4BC75DED0}"/>
                </a:ext>
              </a:extLst>
            </p:cNvPr>
            <p:cNvCxnSpPr/>
            <p:nvPr/>
          </p:nvCxnSpPr>
          <p:spPr>
            <a:xfrm flipH="1">
              <a:off x="3646603" y="3125670"/>
              <a:ext cx="3718" cy="2880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164">
              <a:extLst>
                <a:ext uri="{FF2B5EF4-FFF2-40B4-BE49-F238E27FC236}">
                  <a16:creationId xmlns:a16="http://schemas.microsoft.com/office/drawing/2014/main" id="{332E7661-8D6C-2E90-4809-6B98C8CBA30F}"/>
                </a:ext>
              </a:extLst>
            </p:cNvPr>
            <p:cNvCxnSpPr/>
            <p:nvPr/>
          </p:nvCxnSpPr>
          <p:spPr>
            <a:xfrm flipH="1">
              <a:off x="4948724" y="3125670"/>
              <a:ext cx="3718" cy="2880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65">
              <a:extLst>
                <a:ext uri="{FF2B5EF4-FFF2-40B4-BE49-F238E27FC236}">
                  <a16:creationId xmlns:a16="http://schemas.microsoft.com/office/drawing/2014/main" id="{9FEA4EA6-6CF5-20A1-F354-183276BDF2F5}"/>
                </a:ext>
              </a:extLst>
            </p:cNvPr>
            <p:cNvCxnSpPr/>
            <p:nvPr/>
          </p:nvCxnSpPr>
          <p:spPr>
            <a:xfrm flipH="1">
              <a:off x="6244214" y="3125670"/>
              <a:ext cx="3718" cy="2880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66">
              <a:extLst>
                <a:ext uri="{FF2B5EF4-FFF2-40B4-BE49-F238E27FC236}">
                  <a16:creationId xmlns:a16="http://schemas.microsoft.com/office/drawing/2014/main" id="{87E567B7-D4EE-A47A-8005-AE00A3658C10}"/>
                </a:ext>
              </a:extLst>
            </p:cNvPr>
            <p:cNvCxnSpPr/>
            <p:nvPr/>
          </p:nvCxnSpPr>
          <p:spPr>
            <a:xfrm flipH="1">
              <a:off x="7537497" y="3125670"/>
              <a:ext cx="3718" cy="288000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779339F0-2884-B4F8-9355-0133F1A41E04}"/>
              </a:ext>
            </a:extLst>
          </p:cNvPr>
          <p:cNvSpPr txBox="1"/>
          <p:nvPr/>
        </p:nvSpPr>
        <p:spPr>
          <a:xfrm>
            <a:off x="824736" y="857881"/>
            <a:ext cx="6115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Единый, связанный и непрерывный процесс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57E83EA-C038-919D-EE82-87797D383E73}"/>
              </a:ext>
            </a:extLst>
          </p:cNvPr>
          <p:cNvCxnSpPr>
            <a:cxnSpLocks/>
          </p:cNvCxnSpPr>
          <p:nvPr/>
        </p:nvCxnSpPr>
        <p:spPr>
          <a:xfrm>
            <a:off x="3387903" y="2291093"/>
            <a:ext cx="432000" cy="4238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BC95142-71D4-6624-93F9-09D45CA62867}"/>
              </a:ext>
            </a:extLst>
          </p:cNvPr>
          <p:cNvSpPr txBox="1"/>
          <p:nvPr/>
        </p:nvSpPr>
        <p:spPr>
          <a:xfrm>
            <a:off x="4838511" y="2365905"/>
            <a:ext cx="792889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500" b="1" dirty="0">
                <a:latin typeface="+mn-lt"/>
                <a:ea typeface="League Spartan" charset="0"/>
                <a:cs typeface="Poppins" pitchFamily="2" charset="77"/>
              </a:rPr>
              <a:t>Консолидация и элиминация </a:t>
            </a:r>
            <a:endParaRPr lang="en-US" sz="500" b="1" dirty="0">
              <a:latin typeface="+mn-lt"/>
              <a:ea typeface="League Spartan" charset="0"/>
              <a:cs typeface="Poppins" pitchFamily="2" charset="77"/>
            </a:endParaRPr>
          </a:p>
          <a:p>
            <a:pPr algn="ctr"/>
            <a:r>
              <a:rPr lang="ru-RU" sz="500" b="1" dirty="0">
                <a:latin typeface="+mn-lt"/>
                <a:ea typeface="League Spartan" charset="0"/>
                <a:cs typeface="Poppins" pitchFamily="2" charset="77"/>
              </a:rPr>
              <a:t>ВГО</a:t>
            </a:r>
          </a:p>
        </p:txBody>
      </p:sp>
      <p:sp>
        <p:nvSpPr>
          <p:cNvPr id="5" name="Chevron 144">
            <a:extLst>
              <a:ext uri="{FF2B5EF4-FFF2-40B4-BE49-F238E27FC236}">
                <a16:creationId xmlns:a16="http://schemas.microsoft.com/office/drawing/2014/main" id="{33CF1A17-1A81-9A99-CE27-546A53DA9F89}"/>
              </a:ext>
            </a:extLst>
          </p:cNvPr>
          <p:cNvSpPr/>
          <p:nvPr/>
        </p:nvSpPr>
        <p:spPr>
          <a:xfrm rot="10800000">
            <a:off x="3191389" y="2224023"/>
            <a:ext cx="84565" cy="102626"/>
          </a:xfrm>
          <a:prstGeom prst="chevron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4E3629"/>
              </a:solidFill>
              <a:effectLst/>
              <a:uLnTx/>
              <a:uFillTx/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051715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13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11733"/>
            <a:ext cx="8265023" cy="572700"/>
          </a:xfrm>
        </p:spPr>
        <p:txBody>
          <a:bodyPr/>
          <a:lstStyle/>
          <a:p>
            <a:r>
              <a:rPr lang="ru-RU" sz="2000" dirty="0"/>
              <a:t>Поддержка необходимых процессов и сценариев для раздельного учета затрат и оценки прибыльности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E575668-8B8F-E608-8B6C-6333600E7D6B}"/>
              </a:ext>
            </a:extLst>
          </p:cNvPr>
          <p:cNvGrpSpPr/>
          <p:nvPr/>
        </p:nvGrpSpPr>
        <p:grpSpPr>
          <a:xfrm>
            <a:off x="100735" y="3880450"/>
            <a:ext cx="2832966" cy="576000"/>
            <a:chOff x="206600" y="2036023"/>
            <a:chExt cx="2987187" cy="572700"/>
          </a:xfrm>
        </p:grpSpPr>
        <p:pic>
          <p:nvPicPr>
            <p:cNvPr id="9" name="Google Shape;301;p14">
              <a:extLst>
                <a:ext uri="{FF2B5EF4-FFF2-40B4-BE49-F238E27FC236}">
                  <a16:creationId xmlns:a16="http://schemas.microsoft.com/office/drawing/2014/main" id="{18D0BECD-8B7A-6A4C-808C-6DE0AD0C7A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600" y="2036023"/>
              <a:ext cx="2987187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5A23A0-6916-DC32-8704-0C28783264C5}"/>
                </a:ext>
              </a:extLst>
            </p:cNvPr>
            <p:cNvSpPr txBox="1"/>
            <p:nvPr/>
          </p:nvSpPr>
          <p:spPr>
            <a:xfrm>
              <a:off x="222739" y="2067757"/>
              <a:ext cx="2916340" cy="50492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Сценарий 1: РУЗ и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оценка прибыльности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добычи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переработки сырья</a:t>
              </a:r>
              <a:endParaRPr lang="ru-RU" sz="900" b="1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UPSTREAM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B15E97-230E-F154-0B09-7DD62B5DF378}"/>
              </a:ext>
            </a:extLst>
          </p:cNvPr>
          <p:cNvGrpSpPr/>
          <p:nvPr/>
        </p:nvGrpSpPr>
        <p:grpSpPr>
          <a:xfrm>
            <a:off x="116873" y="4503258"/>
            <a:ext cx="8712000" cy="360000"/>
            <a:chOff x="206600" y="2036023"/>
            <a:chExt cx="2987187" cy="572700"/>
          </a:xfrm>
        </p:grpSpPr>
        <p:pic>
          <p:nvPicPr>
            <p:cNvPr id="16" name="Google Shape;301;p14">
              <a:extLst>
                <a:ext uri="{FF2B5EF4-FFF2-40B4-BE49-F238E27FC236}">
                  <a16:creationId xmlns:a16="http://schemas.microsoft.com/office/drawing/2014/main" id="{49D00EC0-F40B-51DE-60BE-8A8A48F3826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600" y="2036023"/>
              <a:ext cx="2987187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3A4188-F8DB-2E28-389A-96BD3A581A45}"/>
                </a:ext>
              </a:extLst>
            </p:cNvPr>
            <p:cNvSpPr txBox="1"/>
            <p:nvPr/>
          </p:nvSpPr>
          <p:spPr>
            <a:xfrm>
              <a:off x="222739" y="2105713"/>
              <a:ext cx="2916340" cy="367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Сценарий 4: Расчёт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сквозной себестоимости 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оценка прибыльности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продуктов и услуг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A711BDB-B900-BCFD-9FF7-BFB05035A4FB}"/>
              </a:ext>
            </a:extLst>
          </p:cNvPr>
          <p:cNvGrpSpPr/>
          <p:nvPr/>
        </p:nvGrpSpPr>
        <p:grpSpPr>
          <a:xfrm>
            <a:off x="2991491" y="3880445"/>
            <a:ext cx="2832966" cy="575999"/>
            <a:chOff x="206600" y="2036023"/>
            <a:chExt cx="2987187" cy="572700"/>
          </a:xfrm>
        </p:grpSpPr>
        <p:pic>
          <p:nvPicPr>
            <p:cNvPr id="19" name="Google Shape;301;p14">
              <a:extLst>
                <a:ext uri="{FF2B5EF4-FFF2-40B4-BE49-F238E27FC236}">
                  <a16:creationId xmlns:a16="http://schemas.microsoft.com/office/drawing/2014/main" id="{0EA0C340-38F3-624F-A7F4-803EEA2D373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600" y="2036023"/>
              <a:ext cx="2987187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0DC857-F412-DFA4-723D-DBDFB0D8F60F}"/>
                </a:ext>
              </a:extLst>
            </p:cNvPr>
            <p:cNvSpPr txBox="1"/>
            <p:nvPr/>
          </p:nvSpPr>
          <p:spPr>
            <a:xfrm>
              <a:off x="222739" y="2075334"/>
              <a:ext cx="2916340" cy="50492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Сценарий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РУЗ и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оценка прибыльности 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производства стали </a:t>
              </a:r>
              <a:endParaRPr lang="ru-RU" sz="9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STREAM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F9B8225-881B-E069-E08A-A59CDEA92CFF}"/>
              </a:ext>
            </a:extLst>
          </p:cNvPr>
          <p:cNvGrpSpPr/>
          <p:nvPr/>
        </p:nvGrpSpPr>
        <p:grpSpPr>
          <a:xfrm>
            <a:off x="5865092" y="3880866"/>
            <a:ext cx="2952000" cy="572468"/>
            <a:chOff x="206600" y="2036023"/>
            <a:chExt cx="2987187" cy="572700"/>
          </a:xfrm>
        </p:grpSpPr>
        <p:pic>
          <p:nvPicPr>
            <p:cNvPr id="22" name="Google Shape;301;p14">
              <a:extLst>
                <a:ext uri="{FF2B5EF4-FFF2-40B4-BE49-F238E27FC236}">
                  <a16:creationId xmlns:a16="http://schemas.microsoft.com/office/drawing/2014/main" id="{A8073BB4-B29F-72E2-6BC2-179AB962690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6600" y="2036023"/>
              <a:ext cx="2987187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FC4A5E-53C9-1994-8037-0C6177B55BEF}"/>
                </a:ext>
              </a:extLst>
            </p:cNvPr>
            <p:cNvSpPr txBox="1"/>
            <p:nvPr/>
          </p:nvSpPr>
          <p:spPr>
            <a:xfrm>
              <a:off x="222739" y="2066538"/>
              <a:ext cx="2916340" cy="50803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Сценарий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РУЗ и </a:t>
              </a:r>
              <a:r>
                <a:rPr lang="ru-RU" sz="9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оценка прибыльности 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производства готовой продукции (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DOWNSTREAM</a:t>
              </a: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72D0201-BFEF-A6E6-706F-1769A6204A01}"/>
              </a:ext>
            </a:extLst>
          </p:cNvPr>
          <p:cNvGrpSpPr/>
          <p:nvPr/>
        </p:nvGrpSpPr>
        <p:grpSpPr>
          <a:xfrm>
            <a:off x="137349" y="858716"/>
            <a:ext cx="8576113" cy="2936750"/>
            <a:chOff x="137349" y="858716"/>
            <a:chExt cx="8576113" cy="2936750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E81EE786-AAE1-EDAF-710F-64C5CFA3F15F}"/>
                </a:ext>
              </a:extLst>
            </p:cNvPr>
            <p:cNvGrpSpPr/>
            <p:nvPr/>
          </p:nvGrpSpPr>
          <p:grpSpPr>
            <a:xfrm>
              <a:off x="192773" y="858716"/>
              <a:ext cx="8520689" cy="2692776"/>
              <a:chOff x="322313" y="1125416"/>
              <a:chExt cx="8520689" cy="2692776"/>
            </a:xfrm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D0E4FBE0-B29F-443F-3AAA-0E34A9909150}"/>
                  </a:ext>
                </a:extLst>
              </p:cNvPr>
              <p:cNvGrpSpPr/>
              <p:nvPr/>
            </p:nvGrpSpPr>
            <p:grpSpPr>
              <a:xfrm>
                <a:off x="322313" y="1125416"/>
                <a:ext cx="8284484" cy="2680676"/>
                <a:chOff x="298868" y="930030"/>
                <a:chExt cx="8440686" cy="3144127"/>
              </a:xfrm>
            </p:grpSpPr>
            <p:pic>
              <p:nvPicPr>
                <p:cNvPr id="72" name="Picture 4">
                  <a:extLst>
                    <a:ext uri="{FF2B5EF4-FFF2-40B4-BE49-F238E27FC236}">
                      <a16:creationId xmlns:a16="http://schemas.microsoft.com/office/drawing/2014/main" id="{24C7D559-BC7B-99D5-806A-632F74EC477B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868" y="930030"/>
                  <a:ext cx="4273132" cy="25363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4">
                  <a:extLst>
                    <a:ext uri="{FF2B5EF4-FFF2-40B4-BE49-F238E27FC236}">
                      <a16:creationId xmlns:a16="http://schemas.microsoft.com/office/drawing/2014/main" id="{142EBFBF-D2AE-76F0-F9E1-2D3B8CF4E10C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256912"/>
                  <a:ext cx="4167554" cy="28172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AAD0F4C-D0CB-DE14-DE93-D797624B8C7D}"/>
                  </a:ext>
                </a:extLst>
              </p:cNvPr>
              <p:cNvSpPr txBox="1"/>
              <p:nvPr/>
            </p:nvSpPr>
            <p:spPr>
              <a:xfrm>
                <a:off x="386126" y="1362845"/>
                <a:ext cx="587375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Железная руда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F8BB488-ACAF-4C0B-D749-B55191669B2D}"/>
                  </a:ext>
                </a:extLst>
              </p:cNvPr>
              <p:cNvSpPr txBox="1"/>
              <p:nvPr/>
            </p:nvSpPr>
            <p:spPr>
              <a:xfrm>
                <a:off x="386126" y="2188562"/>
                <a:ext cx="587375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Уголь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0575C2-F77E-AC01-27E9-CCED9F8FC693}"/>
                  </a:ext>
                </a:extLst>
              </p:cNvPr>
              <p:cNvSpPr txBox="1"/>
              <p:nvPr/>
            </p:nvSpPr>
            <p:spPr>
              <a:xfrm>
                <a:off x="389347" y="1738133"/>
                <a:ext cx="587375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Уголь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D616B2-DEEA-3EB6-0A01-5C335DC682FF}"/>
                  </a:ext>
                </a:extLst>
              </p:cNvPr>
              <p:cNvSpPr txBox="1"/>
              <p:nvPr/>
            </p:nvSpPr>
            <p:spPr>
              <a:xfrm>
                <a:off x="386126" y="3014279"/>
                <a:ext cx="587375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Известняк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C7704A-AA2C-F58E-8D52-311B3F6C86E2}"/>
                  </a:ext>
                </a:extLst>
              </p:cNvPr>
              <p:cNvSpPr txBox="1"/>
              <p:nvPr/>
            </p:nvSpPr>
            <p:spPr>
              <a:xfrm>
                <a:off x="338404" y="2667317"/>
                <a:ext cx="648000" cy="14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Коксовая печь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A06F16-8FD2-0C9E-3B5B-02E746B6F497}"/>
                  </a:ext>
                </a:extLst>
              </p:cNvPr>
              <p:cNvSpPr txBox="1"/>
              <p:nvPr/>
            </p:nvSpPr>
            <p:spPr>
              <a:xfrm rot="16200000">
                <a:off x="169966" y="2824287"/>
                <a:ext cx="4680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400" b="1" dirty="0"/>
                  <a:t>Побочные </a:t>
                </a:r>
              </a:p>
              <a:p>
                <a:pPr algn="r"/>
                <a:r>
                  <a:rPr lang="ru-RU" sz="400" b="1" dirty="0"/>
                  <a:t>продукты</a:t>
                </a:r>
              </a:p>
              <a:p>
                <a:pPr algn="r"/>
                <a:endParaRPr lang="ru-RU" sz="400" b="1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F450D3-6F99-23D5-A108-E9122E068705}"/>
                  </a:ext>
                </a:extLst>
              </p:cNvPr>
              <p:cNvSpPr txBox="1"/>
              <p:nvPr/>
            </p:nvSpPr>
            <p:spPr>
              <a:xfrm>
                <a:off x="2682286" y="3168167"/>
                <a:ext cx="587375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Литье чугуна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6FE78F-5E45-F361-87B1-7C00754AC319}"/>
                  </a:ext>
                </a:extLst>
              </p:cNvPr>
              <p:cNvSpPr txBox="1"/>
              <p:nvPr/>
            </p:nvSpPr>
            <p:spPr>
              <a:xfrm>
                <a:off x="1191499" y="3142521"/>
                <a:ext cx="122345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Доменная печь</a:t>
                </a:r>
                <a:endParaRPr lang="en-US" sz="400" b="1" dirty="0"/>
              </a:p>
              <a:p>
                <a:r>
                  <a:rPr lang="ru-RU" sz="400" b="1" dirty="0"/>
                  <a:t>Производство расплавленного чугуна из железной руды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DA887C0-A932-6904-8BA1-12A7F2460E61}"/>
                  </a:ext>
                </a:extLst>
              </p:cNvPr>
              <p:cNvSpPr txBox="1"/>
              <p:nvPr/>
            </p:nvSpPr>
            <p:spPr>
              <a:xfrm>
                <a:off x="4930287" y="1495281"/>
                <a:ext cx="832786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400" b="1" dirty="0"/>
                  <a:t>Слябы и тонкие слябы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D139E3-7403-05AB-5459-6DC017558A57}"/>
                  </a:ext>
                </a:extLst>
              </p:cNvPr>
              <p:cNvSpPr txBox="1"/>
              <p:nvPr/>
            </p:nvSpPr>
            <p:spPr>
              <a:xfrm>
                <a:off x="4880057" y="1962089"/>
                <a:ext cx="64244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Печь подогрева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1DB39EA-E82E-1FE1-3A98-431DDC55F94C}"/>
                  </a:ext>
                </a:extLst>
              </p:cNvPr>
              <p:cNvSpPr txBox="1"/>
              <p:nvPr/>
            </p:nvSpPr>
            <p:spPr>
              <a:xfrm>
                <a:off x="3637548" y="2210776"/>
                <a:ext cx="792000" cy="7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Слябы  Тонкие слябы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FCD50B8-9F27-97C1-08E8-9324E828436C}"/>
                  </a:ext>
                </a:extLst>
              </p:cNvPr>
              <p:cNvSpPr txBox="1"/>
              <p:nvPr/>
            </p:nvSpPr>
            <p:spPr>
              <a:xfrm>
                <a:off x="3505359" y="1846133"/>
                <a:ext cx="727178" cy="7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Непрерывное литье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55D8BC-81AF-D24C-B084-9FBBD2528CD6}"/>
                  </a:ext>
                </a:extLst>
              </p:cNvPr>
              <p:cNvSpPr txBox="1"/>
              <p:nvPr/>
            </p:nvSpPr>
            <p:spPr>
              <a:xfrm>
                <a:off x="4864488" y="3302177"/>
                <a:ext cx="908524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400" b="1" dirty="0"/>
                  <a:t>Блюмы и заготовки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167A2D-239A-3417-F086-CE6F8ECFF652}"/>
                  </a:ext>
                </a:extLst>
              </p:cNvPr>
              <p:cNvSpPr txBox="1"/>
              <p:nvPr/>
            </p:nvSpPr>
            <p:spPr>
              <a:xfrm>
                <a:off x="5816081" y="3535269"/>
                <a:ext cx="46800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Прокатный стан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59BD83-3EA5-D8D2-3EF1-B58D3BD66976}"/>
                  </a:ext>
                </a:extLst>
              </p:cNvPr>
              <p:cNvSpPr txBox="1"/>
              <p:nvPr/>
            </p:nvSpPr>
            <p:spPr>
              <a:xfrm>
                <a:off x="3640973" y="2553044"/>
                <a:ext cx="720000" cy="7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Блюмы и заготовки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5F508E-9D9F-727C-4BCA-8B60CA37C48C}"/>
                  </a:ext>
                </a:extLst>
              </p:cNvPr>
              <p:cNvSpPr txBox="1"/>
              <p:nvPr/>
            </p:nvSpPr>
            <p:spPr>
              <a:xfrm>
                <a:off x="1911441" y="2251998"/>
                <a:ext cx="54461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Стальной лом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6C2F05-2B1F-4959-F58E-CBDDBF1B3A27}"/>
                  </a:ext>
                </a:extLst>
              </p:cNvPr>
              <p:cNvSpPr txBox="1"/>
              <p:nvPr/>
            </p:nvSpPr>
            <p:spPr>
              <a:xfrm>
                <a:off x="1089284" y="1804272"/>
                <a:ext cx="2880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Газ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428CFC-3907-A8E8-504A-4AC626FCF972}"/>
                  </a:ext>
                </a:extLst>
              </p:cNvPr>
              <p:cNvSpPr txBox="1"/>
              <p:nvPr/>
            </p:nvSpPr>
            <p:spPr>
              <a:xfrm>
                <a:off x="2403063" y="2499489"/>
                <a:ext cx="113818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ru-RU" sz="400" b="1" dirty="0"/>
                  <a:t>Кислородный конвертер</a:t>
                </a:r>
              </a:p>
              <a:p>
                <a:r>
                  <a:rPr lang="ru-RU" sz="400" b="1" dirty="0"/>
                  <a:t>Производство расплавленной стали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2D9584C-024C-6C77-4C91-69DD307D7779}"/>
                  </a:ext>
                </a:extLst>
              </p:cNvPr>
              <p:cNvSpPr txBox="1"/>
              <p:nvPr/>
            </p:nvSpPr>
            <p:spPr>
              <a:xfrm>
                <a:off x="1052697" y="2002686"/>
                <a:ext cx="900000" cy="25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ctr">
                <a:spAutoFit/>
              </a:bodyPr>
              <a:lstStyle/>
              <a:p>
                <a:r>
                  <a:rPr lang="ru-RU" sz="400" b="1" dirty="0"/>
                  <a:t>Прямое восстановление </a:t>
                </a:r>
                <a:endParaRPr lang="en-US" sz="400" b="1" dirty="0"/>
              </a:p>
              <a:p>
                <a:r>
                  <a:rPr lang="ru-RU" sz="400" b="1" dirty="0"/>
                  <a:t>Производство твердого металлического железа из железной руды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01443AA-BB47-B398-C72D-22213108A822}"/>
                  </a:ext>
                </a:extLst>
              </p:cNvPr>
              <p:cNvSpPr txBox="1"/>
              <p:nvPr/>
            </p:nvSpPr>
            <p:spPr>
              <a:xfrm>
                <a:off x="1614660" y="1130238"/>
                <a:ext cx="1152000" cy="14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Электродуговая печь</a:t>
                </a:r>
                <a:endParaRPr lang="en-US" sz="400" b="1" dirty="0"/>
              </a:p>
              <a:p>
                <a:pPr algn="ctr"/>
                <a:r>
                  <a:rPr lang="ru-RU" sz="400" b="1" dirty="0"/>
                  <a:t>Производство расплавленной стали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1C5F8E5-2AD6-3D59-6DFC-9F77BFFD8852}"/>
                  </a:ext>
                </a:extLst>
              </p:cNvPr>
              <p:cNvSpPr txBox="1"/>
              <p:nvPr/>
            </p:nvSpPr>
            <p:spPr>
              <a:xfrm>
                <a:off x="2721873" y="1135473"/>
                <a:ext cx="61200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Переработка стали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84E9AAD-B816-4458-9CD5-E104BA10FD82}"/>
                  </a:ext>
                </a:extLst>
              </p:cNvPr>
              <p:cNvSpPr txBox="1"/>
              <p:nvPr/>
            </p:nvSpPr>
            <p:spPr>
              <a:xfrm>
                <a:off x="6490251" y="1455479"/>
                <a:ext cx="3960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Прокат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67401D6-AB92-38A2-960F-A11C13DF6560}"/>
                  </a:ext>
                </a:extLst>
              </p:cNvPr>
              <p:cNvSpPr txBox="1"/>
              <p:nvPr/>
            </p:nvSpPr>
            <p:spPr>
              <a:xfrm>
                <a:off x="7248939" y="1491241"/>
                <a:ext cx="390939" cy="14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400" b="1" dirty="0"/>
                  <a:t>Трубы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A234008-D561-C597-725C-345C8958BF0D}"/>
                  </a:ext>
                </a:extLst>
              </p:cNvPr>
              <p:cNvSpPr txBox="1"/>
              <p:nvPr/>
            </p:nvSpPr>
            <p:spPr>
              <a:xfrm>
                <a:off x="7041771" y="3082862"/>
                <a:ext cx="360000" cy="14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400" b="1" dirty="0"/>
                  <a:t>Трубы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642170F-C6B0-9DFB-E818-D6D154220B3B}"/>
                  </a:ext>
                </a:extLst>
              </p:cNvPr>
              <p:cNvSpPr txBox="1"/>
              <p:nvPr/>
            </p:nvSpPr>
            <p:spPr>
              <a:xfrm>
                <a:off x="7509771" y="2512900"/>
                <a:ext cx="1131347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Термообработка</a:t>
                </a:r>
              </a:p>
              <a:p>
                <a:r>
                  <a:rPr lang="ru-RU" sz="400" b="1" dirty="0"/>
                  <a:t>Линия покрытия и обработки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96453EB-87B3-0AF0-F56B-55D19931C361}"/>
                  </a:ext>
                </a:extLst>
              </p:cNvPr>
              <p:cNvSpPr txBox="1"/>
              <p:nvPr/>
            </p:nvSpPr>
            <p:spPr>
              <a:xfrm>
                <a:off x="7544102" y="2227507"/>
                <a:ext cx="180000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FCDCDB8-028C-3304-EEA9-30CF648566B3}"/>
                  </a:ext>
                </a:extLst>
              </p:cNvPr>
              <p:cNvSpPr txBox="1"/>
              <p:nvPr/>
            </p:nvSpPr>
            <p:spPr>
              <a:xfrm>
                <a:off x="7406452" y="2243206"/>
                <a:ext cx="468000" cy="108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Холодный прокат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6395A4C-ECAB-0CD9-505C-1699BDD60951}"/>
                  </a:ext>
                </a:extLst>
              </p:cNvPr>
              <p:cNvSpPr txBox="1"/>
              <p:nvPr/>
            </p:nvSpPr>
            <p:spPr>
              <a:xfrm>
                <a:off x="7041770" y="3602192"/>
                <a:ext cx="311529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F590265-1D52-874D-FD05-910B1ACE8625}"/>
                  </a:ext>
                </a:extLst>
              </p:cNvPr>
              <p:cNvSpPr txBox="1"/>
              <p:nvPr/>
            </p:nvSpPr>
            <p:spPr>
              <a:xfrm>
                <a:off x="6969876" y="3531867"/>
                <a:ext cx="468000" cy="252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Конечная продукция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347F061-7413-AF73-F1E7-9E8E5FDFC490}"/>
                  </a:ext>
                </a:extLst>
              </p:cNvPr>
              <p:cNvSpPr txBox="1"/>
              <p:nvPr/>
            </p:nvSpPr>
            <p:spPr>
              <a:xfrm>
                <a:off x="6708189" y="3322055"/>
                <a:ext cx="333581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41DF531-4BF8-680A-E0AD-80FDC237E380}"/>
                  </a:ext>
                </a:extLst>
              </p:cNvPr>
              <p:cNvSpPr txBox="1"/>
              <p:nvPr/>
            </p:nvSpPr>
            <p:spPr>
              <a:xfrm>
                <a:off x="6593951" y="3303723"/>
                <a:ext cx="468000" cy="2154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Метало продукция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EB53A56-B2AC-601F-4EC6-267D4D86BBE2}"/>
                  </a:ext>
                </a:extLst>
              </p:cNvPr>
              <p:cNvSpPr txBox="1"/>
              <p:nvPr/>
            </p:nvSpPr>
            <p:spPr>
              <a:xfrm>
                <a:off x="7173751" y="1786833"/>
                <a:ext cx="309724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DED9DFB-134D-4C83-C629-4E0D784B8EDF}"/>
                  </a:ext>
                </a:extLst>
              </p:cNvPr>
              <p:cNvSpPr txBox="1"/>
              <p:nvPr/>
            </p:nvSpPr>
            <p:spPr>
              <a:xfrm>
                <a:off x="7097074" y="1825211"/>
                <a:ext cx="468000" cy="108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Горячий прокат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FB6798E-11FC-815F-EDB0-6095E2CB5DFC}"/>
                  </a:ext>
                </a:extLst>
              </p:cNvPr>
              <p:cNvSpPr txBox="1"/>
              <p:nvPr/>
            </p:nvSpPr>
            <p:spPr>
              <a:xfrm>
                <a:off x="8313163" y="1699144"/>
                <a:ext cx="2880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D4DE47E-D805-4808-812F-3970AC75715A}"/>
                  </a:ext>
                </a:extLst>
              </p:cNvPr>
              <p:cNvSpPr txBox="1"/>
              <p:nvPr/>
            </p:nvSpPr>
            <p:spPr>
              <a:xfrm>
                <a:off x="8194796" y="1671625"/>
                <a:ext cx="648206" cy="2154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Горячекатанные рулоны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C675755-0FC7-9718-1AF1-0E23B3A134AA}"/>
                  </a:ext>
                </a:extLst>
              </p:cNvPr>
              <p:cNvSpPr txBox="1"/>
              <p:nvPr/>
            </p:nvSpPr>
            <p:spPr>
              <a:xfrm>
                <a:off x="7503872" y="1696272"/>
                <a:ext cx="309723" cy="3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ADBD3C7-E315-ED71-6409-353934DFFFD8}"/>
                  </a:ext>
                </a:extLst>
              </p:cNvPr>
              <p:cNvSpPr txBox="1"/>
              <p:nvPr/>
            </p:nvSpPr>
            <p:spPr>
              <a:xfrm>
                <a:off x="7513397" y="1734372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B9A1592-BD0E-CA68-C7ED-D1CDA7E9D343}"/>
                  </a:ext>
                </a:extLst>
              </p:cNvPr>
              <p:cNvSpPr txBox="1"/>
              <p:nvPr/>
            </p:nvSpPr>
            <p:spPr>
              <a:xfrm>
                <a:off x="7456247" y="1772472"/>
                <a:ext cx="252000" cy="3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0A193BF-4149-28AE-963A-2A5FB2C995BD}"/>
                  </a:ext>
                </a:extLst>
              </p:cNvPr>
              <p:cNvSpPr txBox="1"/>
              <p:nvPr/>
            </p:nvSpPr>
            <p:spPr>
              <a:xfrm>
                <a:off x="7252409" y="1646648"/>
                <a:ext cx="648206" cy="2154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Горячекатанные листы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0AFF37A-39E4-15FE-B159-FEC69FF0FF39}"/>
                  </a:ext>
                </a:extLst>
              </p:cNvPr>
              <p:cNvSpPr txBox="1"/>
              <p:nvPr/>
            </p:nvSpPr>
            <p:spPr>
              <a:xfrm>
                <a:off x="7581967" y="2419175"/>
                <a:ext cx="972000" cy="504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Рулоны и листы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60D7468-7C63-45FF-DDC4-8A707F12F404}"/>
                  </a:ext>
                </a:extLst>
              </p:cNvPr>
              <p:cNvSpPr txBox="1"/>
              <p:nvPr/>
            </p:nvSpPr>
            <p:spPr>
              <a:xfrm>
                <a:off x="7544101" y="1983097"/>
                <a:ext cx="223203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400" b="1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96390DE-76B3-0330-F0A7-803327556CFC}"/>
                  </a:ext>
                </a:extLst>
              </p:cNvPr>
              <p:cNvSpPr txBox="1"/>
              <p:nvPr/>
            </p:nvSpPr>
            <p:spPr>
              <a:xfrm>
                <a:off x="7402797" y="1913962"/>
                <a:ext cx="52496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400" b="1" dirty="0"/>
                  <a:t>Линия травления и оцинковки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0CAD033-42EE-F1C4-96E2-C4EC246ECE56}"/>
                  </a:ext>
                </a:extLst>
              </p:cNvPr>
              <p:cNvSpPr txBox="1"/>
              <p:nvPr/>
            </p:nvSpPr>
            <p:spPr>
              <a:xfrm>
                <a:off x="7753875" y="2146289"/>
                <a:ext cx="756000" cy="7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400" b="1" dirty="0"/>
                  <a:t>Рулоны</a:t>
                </a:r>
              </a:p>
            </p:txBody>
          </p:sp>
        </p:grp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EF3489E3-1FBD-4A64-A022-67DA10244C8C}"/>
                </a:ext>
              </a:extLst>
            </p:cNvPr>
            <p:cNvGrpSpPr/>
            <p:nvPr/>
          </p:nvGrpSpPr>
          <p:grpSpPr>
            <a:xfrm>
              <a:off x="137349" y="3128783"/>
              <a:ext cx="5198298" cy="666683"/>
              <a:chOff x="137349" y="3128783"/>
              <a:chExt cx="5198298" cy="666683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29F1FCE-61A9-F9EE-805F-A19500EBDC98}"/>
                  </a:ext>
                </a:extLst>
              </p:cNvPr>
              <p:cNvSpPr txBox="1"/>
              <p:nvPr/>
            </p:nvSpPr>
            <p:spPr>
              <a:xfrm>
                <a:off x="137349" y="3128783"/>
                <a:ext cx="1223455" cy="36933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b="1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Вспомогательные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b="1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функции</a:t>
                </a:r>
                <a:endPara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0D229BB8-325A-E874-4F8D-85477630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70906" y="3199306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B5E4FC99-BCCE-C136-5C8C-D72632540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06198" y="3199306"/>
                <a:ext cx="360000" cy="360000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498BFA7-2B31-02F4-09DE-EAD24295BAC0}"/>
                  </a:ext>
                </a:extLst>
              </p:cNvPr>
              <p:cNvSpPr txBox="1"/>
              <p:nvPr/>
            </p:nvSpPr>
            <p:spPr>
              <a:xfrm>
                <a:off x="1982715" y="3580022"/>
                <a:ext cx="8280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800" b="1" dirty="0"/>
                  <a:t>Энергетика</a:t>
                </a:r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A18A663B-ED03-1274-931E-E31B94DF6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38573" y="3187668"/>
                <a:ext cx="368926" cy="360000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898B770-0269-03DF-20E2-98F6023827F2}"/>
                  </a:ext>
                </a:extLst>
              </p:cNvPr>
              <p:cNvSpPr txBox="1"/>
              <p:nvPr/>
            </p:nvSpPr>
            <p:spPr>
              <a:xfrm>
                <a:off x="2694311" y="3580022"/>
                <a:ext cx="6480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800" b="1" dirty="0"/>
                  <a:t>Ремонты</a:t>
                </a:r>
              </a:p>
            </p:txBody>
          </p:sp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14A3DD69-80C5-4894-94A2-90C091D80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92269" y="3200254"/>
                <a:ext cx="536081" cy="360000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FF98792-55AB-9445-E7E6-564E464EDA92}"/>
                  </a:ext>
                </a:extLst>
              </p:cNvPr>
              <p:cNvSpPr txBox="1"/>
              <p:nvPr/>
            </p:nvSpPr>
            <p:spPr>
              <a:xfrm>
                <a:off x="3260839" y="3580022"/>
                <a:ext cx="7200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800" b="1" dirty="0"/>
                  <a:t>Транспорт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8E7F591-1DE4-142E-A1F6-93BA95F5CB25}"/>
                  </a:ext>
                </a:extLst>
              </p:cNvPr>
              <p:cNvSpPr txBox="1"/>
              <p:nvPr/>
            </p:nvSpPr>
            <p:spPr>
              <a:xfrm>
                <a:off x="1134224" y="3580022"/>
                <a:ext cx="9720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800" b="1" dirty="0"/>
                  <a:t>Строительство</a:t>
                </a:r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88D7B314-A347-ABA0-6FCC-E6E495403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139858" y="3188723"/>
                <a:ext cx="360000" cy="360000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8000D89-3312-6C4B-EB16-61915AD97FAC}"/>
                  </a:ext>
                </a:extLst>
              </p:cNvPr>
              <p:cNvSpPr txBox="1"/>
              <p:nvPr/>
            </p:nvSpPr>
            <p:spPr>
              <a:xfrm>
                <a:off x="3961879" y="3580022"/>
                <a:ext cx="7200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800" b="1" dirty="0"/>
                  <a:t>Экология</a:t>
                </a:r>
              </a:p>
            </p:txBody>
          </p: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A77C8CFF-2BB4-3188-6660-6DBAAEC72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774536" y="3199306"/>
                <a:ext cx="360000" cy="360000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34790A9-67A5-AF4A-46FD-72C2432D5049}"/>
                  </a:ext>
                </a:extLst>
              </p:cNvPr>
              <p:cNvSpPr txBox="1"/>
              <p:nvPr/>
            </p:nvSpPr>
            <p:spPr>
              <a:xfrm>
                <a:off x="4615647" y="3580022"/>
                <a:ext cx="7200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800" b="1" dirty="0"/>
                  <a:t>Трейдинг</a:t>
                </a:r>
              </a:p>
            </p:txBody>
          </p:sp>
        </p:grpSp>
      </p:grpSp>
      <p:sp>
        <p:nvSpPr>
          <p:cNvPr id="97" name="Овал 96">
            <a:extLst>
              <a:ext uri="{FF2B5EF4-FFF2-40B4-BE49-F238E27FC236}">
                <a16:creationId xmlns:a16="http://schemas.microsoft.com/office/drawing/2014/main" id="{A38F0993-3621-8C3B-4B13-06E0AD8A3E2B}"/>
              </a:ext>
            </a:extLst>
          </p:cNvPr>
          <p:cNvSpPr/>
          <p:nvPr/>
        </p:nvSpPr>
        <p:spPr>
          <a:xfrm rot="5400000">
            <a:off x="8444647" y="170895"/>
            <a:ext cx="432000" cy="432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9704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14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23263"/>
            <a:ext cx="8238047" cy="572700"/>
          </a:xfrm>
        </p:spPr>
        <p:txBody>
          <a:bodyPr/>
          <a:lstStyle/>
          <a:p>
            <a:r>
              <a:rPr lang="ru-RU" sz="2000" dirty="0"/>
              <a:t>Решение для раздельного учета затрат и оценки прибыльности (концептуальная архитектура)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1D448F2-4FA3-8592-28DA-0C5169FD44E7}"/>
              </a:ext>
            </a:extLst>
          </p:cNvPr>
          <p:cNvSpPr/>
          <p:nvPr/>
        </p:nvSpPr>
        <p:spPr>
          <a:xfrm>
            <a:off x="286013" y="827884"/>
            <a:ext cx="8424000" cy="900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sz="1100" b="1" dirty="0">
                <a:solidFill>
                  <a:schemeClr val="tx1"/>
                </a:solidFill>
              </a:rPr>
              <a:t>Калькулятор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4CD8797-1223-DC68-CCE0-D23B5975206E}"/>
              </a:ext>
            </a:extLst>
          </p:cNvPr>
          <p:cNvGrpSpPr/>
          <p:nvPr/>
        </p:nvGrpSpPr>
        <p:grpSpPr>
          <a:xfrm>
            <a:off x="7646381" y="1099638"/>
            <a:ext cx="900000" cy="360000"/>
            <a:chOff x="7503787" y="3608502"/>
            <a:chExt cx="1507361" cy="531476"/>
          </a:xfrm>
        </p:grpSpPr>
        <p:sp>
          <p:nvSpPr>
            <p:cNvPr id="83" name="Скругленный прямоугольник 57">
              <a:extLst>
                <a:ext uri="{FF2B5EF4-FFF2-40B4-BE49-F238E27FC236}">
                  <a16:creationId xmlns:a16="http://schemas.microsoft.com/office/drawing/2014/main" id="{73401D9F-EEFC-0813-CAE3-F2D553CA4DA4}"/>
                </a:ext>
              </a:extLst>
            </p:cNvPr>
            <p:cNvSpPr/>
            <p:nvPr/>
          </p:nvSpPr>
          <p:spPr>
            <a:xfrm>
              <a:off x="7503787" y="3608502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AF358A2-676E-A816-C6BC-F09DB7821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650" y="3698087"/>
              <a:ext cx="1296000" cy="317696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6DF724E-55CC-8FA9-354E-1040992D1A5A}"/>
              </a:ext>
            </a:extLst>
          </p:cNvPr>
          <p:cNvSpPr txBox="1"/>
          <p:nvPr/>
        </p:nvSpPr>
        <p:spPr>
          <a:xfrm>
            <a:off x="2705909" y="985729"/>
            <a:ext cx="1188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Рецептуры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3B1BD31-3C68-B230-7242-6FC583C9089C}"/>
              </a:ext>
            </a:extLst>
          </p:cNvPr>
          <p:cNvSpPr txBox="1"/>
          <p:nvPr/>
        </p:nvSpPr>
        <p:spPr>
          <a:xfrm>
            <a:off x="3932494" y="985729"/>
            <a:ext cx="1224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Элементы затрат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0536D3-1CA1-7841-9038-042A771ACBC4}"/>
              </a:ext>
            </a:extLst>
          </p:cNvPr>
          <p:cNvSpPr txBox="1"/>
          <p:nvPr/>
        </p:nvSpPr>
        <p:spPr>
          <a:xfrm>
            <a:off x="5194568" y="985729"/>
            <a:ext cx="1404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Статьи калькуляции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2DF4467-D5A7-0E9C-EBD6-1D6859BC552E}"/>
              </a:ext>
            </a:extLst>
          </p:cNvPr>
          <p:cNvSpPr txBox="1"/>
          <p:nvPr/>
        </p:nvSpPr>
        <p:spPr>
          <a:xfrm>
            <a:off x="1731648" y="1357834"/>
            <a:ext cx="936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Драйверы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D847EE6-8B12-3085-EC21-0152AF32C7EA}"/>
              </a:ext>
            </a:extLst>
          </p:cNvPr>
          <p:cNvSpPr txBox="1"/>
          <p:nvPr/>
        </p:nvSpPr>
        <p:spPr>
          <a:xfrm>
            <a:off x="2705909" y="1357834"/>
            <a:ext cx="1440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Базы распределений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62CFC6-484C-A5AF-EC39-25C578688366}"/>
              </a:ext>
            </a:extLst>
          </p:cNvPr>
          <p:cNvSpPr txBox="1"/>
          <p:nvPr/>
        </p:nvSpPr>
        <p:spPr>
          <a:xfrm>
            <a:off x="4180825" y="1357834"/>
            <a:ext cx="972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Процессы</a:t>
            </a:r>
          </a:p>
        </p:txBody>
      </p:sp>
      <p:pic>
        <p:nvPicPr>
          <p:cNvPr id="91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21A21C93-E526-F27E-7D9A-6E3DF0EBE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110" y="1131548"/>
            <a:ext cx="486188" cy="486188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02AB406-CECD-A8B6-ABED-3FAD25982C75}"/>
              </a:ext>
            </a:extLst>
          </p:cNvPr>
          <p:cNvSpPr txBox="1"/>
          <p:nvPr/>
        </p:nvSpPr>
        <p:spPr>
          <a:xfrm>
            <a:off x="1731648" y="985729"/>
            <a:ext cx="936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НСИ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644FAAD-5CE9-2CB4-A64E-C7CF7BC5428A}"/>
              </a:ext>
            </a:extLst>
          </p:cNvPr>
          <p:cNvSpPr txBox="1"/>
          <p:nvPr/>
        </p:nvSpPr>
        <p:spPr>
          <a:xfrm>
            <a:off x="5199673" y="1357834"/>
            <a:ext cx="1404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Модели вычислений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7F04390-3090-A76C-7DAC-FDCADCB4C58F}"/>
              </a:ext>
            </a:extLst>
          </p:cNvPr>
          <p:cNvSpPr txBox="1"/>
          <p:nvPr/>
        </p:nvSpPr>
        <p:spPr>
          <a:xfrm>
            <a:off x="6638659" y="985729"/>
            <a:ext cx="864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Нормативы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2EAF748-E6B2-2650-A0F1-559389534271}"/>
              </a:ext>
            </a:extLst>
          </p:cNvPr>
          <p:cNvSpPr txBox="1"/>
          <p:nvPr/>
        </p:nvSpPr>
        <p:spPr>
          <a:xfrm>
            <a:off x="6638659" y="1353659"/>
            <a:ext cx="864000" cy="2308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dirty="0">
                <a:ea typeface="Open Sans" panose="020B0606030504020204" pitchFamily="34" charset="0"/>
                <a:cs typeface="Arial" panose="020B0604020202020204" pitchFamily="34" charset="0"/>
              </a:rPr>
              <a:t>Формы</a:t>
            </a: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888A07-6902-2DAB-E080-A0E2C85B0148}"/>
              </a:ext>
            </a:extLst>
          </p:cNvPr>
          <p:cNvGrpSpPr/>
          <p:nvPr/>
        </p:nvGrpSpPr>
        <p:grpSpPr>
          <a:xfrm>
            <a:off x="286013" y="2136917"/>
            <a:ext cx="8424000" cy="758427"/>
            <a:chOff x="524107" y="4556203"/>
            <a:chExt cx="8525247" cy="510584"/>
          </a:xfrm>
        </p:grpSpPr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728656C4-CCEE-D105-F9BB-D44E51D9EDD6}"/>
                </a:ext>
              </a:extLst>
            </p:cNvPr>
            <p:cNvSpPr/>
            <p:nvPr/>
          </p:nvSpPr>
          <p:spPr>
            <a:xfrm>
              <a:off x="524107" y="4623039"/>
              <a:ext cx="8525247" cy="36353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909C1B1-A902-F690-0063-2A1DA911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9737" y="4556203"/>
              <a:ext cx="502964" cy="510584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3583E50-F03C-C5FD-2BAE-AB13F7F8BDF8}"/>
                </a:ext>
              </a:extLst>
            </p:cNvPr>
            <p:cNvSpPr txBox="1"/>
            <p:nvPr/>
          </p:nvSpPr>
          <p:spPr>
            <a:xfrm>
              <a:off x="3570756" y="4562378"/>
              <a:ext cx="2360972" cy="125141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ts val="700"/>
                </a:lnSpc>
                <a:defRPr sz="90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defRPr>
              </a:lvl1pPr>
            </a:lstStyle>
            <a:p>
              <a:pPr marL="0" marR="0" lvl="0" indent="0" defTabSz="914171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sym typeface="Arial"/>
                </a:rPr>
                <a:t>Форсайт. Платформа данных (ХД)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71CC54F-6AF0-CAA9-F658-08D23C1B2992}"/>
                </a:ext>
              </a:extLst>
            </p:cNvPr>
            <p:cNvSpPr txBox="1"/>
            <p:nvPr/>
          </p:nvSpPr>
          <p:spPr>
            <a:xfrm>
              <a:off x="2292680" y="4768951"/>
              <a:ext cx="1224000" cy="145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+mn-lt"/>
                  <a:ea typeface="Open Sans" panose="020B0606030504020204" pitchFamily="34" charset="0"/>
                  <a:cs typeface="Arial" panose="020B0604020202020204" pitchFamily="34" charset="0"/>
                </a:rPr>
                <a:t>Сбор данных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26E5063-10D8-CF16-2796-BDA3F3794335}"/>
                </a:ext>
              </a:extLst>
            </p:cNvPr>
            <p:cNvSpPr txBox="1"/>
            <p:nvPr/>
          </p:nvSpPr>
          <p:spPr>
            <a:xfrm>
              <a:off x="3550826" y="4768951"/>
              <a:ext cx="1224000" cy="145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+mn-lt"/>
                  <a:ea typeface="Open Sans" panose="020B0606030504020204" pitchFamily="34" charset="0"/>
                  <a:cs typeface="Arial" panose="020B0604020202020204" pitchFamily="34" charset="0"/>
                </a:rPr>
                <a:t>Хранение данных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3E064C6-C6C9-02B9-3833-87C4CF3B3A0C}"/>
                </a:ext>
              </a:extLst>
            </p:cNvPr>
            <p:cNvSpPr txBox="1"/>
            <p:nvPr/>
          </p:nvSpPr>
          <p:spPr>
            <a:xfrm>
              <a:off x="998500" y="4768951"/>
              <a:ext cx="1260000" cy="145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+mn-lt"/>
                  <a:ea typeface="Open Sans" panose="020B0606030504020204" pitchFamily="34" charset="0"/>
                  <a:cs typeface="Arial" panose="020B0604020202020204" pitchFamily="34" charset="0"/>
                </a:rPr>
                <a:t>Управление моделью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B85563E-4171-2336-27D1-3900F462705A}"/>
                </a:ext>
              </a:extLst>
            </p:cNvPr>
            <p:cNvSpPr txBox="1"/>
            <p:nvPr/>
          </p:nvSpPr>
          <p:spPr>
            <a:xfrm>
              <a:off x="4811446" y="4767331"/>
              <a:ext cx="1224000" cy="145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+mn-lt"/>
                  <a:ea typeface="Open Sans" panose="020B0606030504020204" pitchFamily="34" charset="0"/>
                  <a:cs typeface="Arial" panose="020B0604020202020204" pitchFamily="34" charset="0"/>
                </a:rPr>
                <a:t>Подготовка данных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F0D07EF-EDC2-8608-37D8-C8DCF5A404D3}"/>
                </a:ext>
              </a:extLst>
            </p:cNvPr>
            <p:cNvSpPr txBox="1"/>
            <p:nvPr/>
          </p:nvSpPr>
          <p:spPr>
            <a:xfrm>
              <a:off x="6064293" y="4767333"/>
              <a:ext cx="1620000" cy="145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+mn-lt"/>
                  <a:ea typeface="Open Sans" panose="020B0606030504020204" pitchFamily="34" charset="0"/>
                  <a:cs typeface="Arial" panose="020B0604020202020204" pitchFamily="34" charset="0"/>
                </a:rPr>
                <a:t>Управление ЖЦ информации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C3F4603-6E03-E938-8393-0DE2AC850D32}"/>
                </a:ext>
              </a:extLst>
            </p:cNvPr>
            <p:cNvSpPr txBox="1"/>
            <p:nvPr/>
          </p:nvSpPr>
          <p:spPr>
            <a:xfrm>
              <a:off x="7715086" y="4767333"/>
              <a:ext cx="1224000" cy="145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+mn-lt"/>
                  <a:ea typeface="Open Sans" panose="020B0606030504020204" pitchFamily="34" charset="0"/>
                  <a:cs typeface="Arial" panose="020B0604020202020204" pitchFamily="34" charset="0"/>
                </a:rPr>
                <a:t>Администрирование</a:t>
              </a:r>
            </a:p>
          </p:txBody>
        </p:sp>
      </p:grp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D11CC2E5-6616-E51C-0DA1-1FB98730F52F}"/>
              </a:ext>
            </a:extLst>
          </p:cNvPr>
          <p:cNvCxnSpPr>
            <a:cxnSpLocks/>
          </p:cNvCxnSpPr>
          <p:nvPr/>
        </p:nvCxnSpPr>
        <p:spPr>
          <a:xfrm flipV="1">
            <a:off x="2926479" y="1727884"/>
            <a:ext cx="0" cy="504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EAEB9D51-1B72-E05C-B4E1-87018ECE334B}"/>
              </a:ext>
            </a:extLst>
          </p:cNvPr>
          <p:cNvCxnSpPr/>
          <p:nvPr/>
        </p:nvCxnSpPr>
        <p:spPr>
          <a:xfrm>
            <a:off x="6009654" y="1743949"/>
            <a:ext cx="0" cy="504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6F5894F6-8BA3-EAC5-A529-D0CE4304D325}"/>
              </a:ext>
            </a:extLst>
          </p:cNvPr>
          <p:cNvSpPr txBox="1"/>
          <p:nvPr/>
        </p:nvSpPr>
        <p:spPr>
          <a:xfrm>
            <a:off x="1706563" y="1857740"/>
            <a:ext cx="132339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Данные: затраты, расходы, доходы, нормативы, НСИ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B96BA70-DEF7-DF3C-3122-41C6565C5B8B}"/>
              </a:ext>
            </a:extLst>
          </p:cNvPr>
          <p:cNvSpPr txBox="1"/>
          <p:nvPr/>
        </p:nvSpPr>
        <p:spPr>
          <a:xfrm>
            <a:off x="6109374" y="1787378"/>
            <a:ext cx="199518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Себестоимость (плановая, фактическая)</a:t>
            </a:r>
          </a:p>
          <a:p>
            <a:pPr algn="l"/>
            <a:r>
              <a:rPr lang="ru-RU" sz="700" dirty="0"/>
              <a:t>Удельные расходы</a:t>
            </a:r>
          </a:p>
          <a:p>
            <a:pPr algn="l"/>
            <a:r>
              <a:rPr lang="ru-RU" sz="700" dirty="0"/>
              <a:t>Корректировки нормативной базы</a:t>
            </a: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B8D54E7E-B264-1E4F-B356-6E1AC9D624AE}"/>
              </a:ext>
            </a:extLst>
          </p:cNvPr>
          <p:cNvSpPr/>
          <p:nvPr/>
        </p:nvSpPr>
        <p:spPr>
          <a:xfrm>
            <a:off x="307456" y="3119102"/>
            <a:ext cx="5256000" cy="828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sz="1100" b="1" dirty="0">
                <a:solidFill>
                  <a:schemeClr val="tx1"/>
                </a:solidFill>
              </a:rPr>
              <a:t>Фактический контур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2B6DE2D8-2530-2C87-668B-E407F387769A}"/>
              </a:ext>
            </a:extLst>
          </p:cNvPr>
          <p:cNvSpPr/>
          <p:nvPr/>
        </p:nvSpPr>
        <p:spPr>
          <a:xfrm>
            <a:off x="5850177" y="3120620"/>
            <a:ext cx="2859835" cy="828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sz="1100" b="1" dirty="0">
                <a:solidFill>
                  <a:schemeClr val="tx1"/>
                </a:solidFill>
              </a:rPr>
              <a:t>Плановый контур</a:t>
            </a:r>
          </a:p>
        </p:txBody>
      </p: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0FD0052-E5C3-1C81-F345-273D24B44D12}"/>
              </a:ext>
            </a:extLst>
          </p:cNvPr>
          <p:cNvGrpSpPr/>
          <p:nvPr/>
        </p:nvGrpSpPr>
        <p:grpSpPr>
          <a:xfrm>
            <a:off x="724296" y="3382637"/>
            <a:ext cx="819455" cy="601799"/>
            <a:chOff x="940947" y="6021209"/>
            <a:chExt cx="819455" cy="601799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4EB4715B-BB4C-8A86-2927-D949FB2994F9}"/>
                </a:ext>
              </a:extLst>
            </p:cNvPr>
            <p:cNvGrpSpPr/>
            <p:nvPr/>
          </p:nvGrpSpPr>
          <p:grpSpPr>
            <a:xfrm>
              <a:off x="1066865" y="6021209"/>
              <a:ext cx="532794" cy="452217"/>
              <a:chOff x="5024437" y="2346176"/>
              <a:chExt cx="2143125" cy="2247900"/>
            </a:xfrm>
            <a:solidFill>
              <a:schemeClr val="bg1">
                <a:lumMod val="75000"/>
              </a:schemeClr>
            </a:solidFill>
          </p:grpSpPr>
          <p:pic>
            <p:nvPicPr>
              <p:cNvPr id="115" name="Рисунок 114">
                <a:extLst>
                  <a:ext uri="{FF2B5EF4-FFF2-40B4-BE49-F238E27FC236}">
                    <a16:creationId xmlns:a16="http://schemas.microsoft.com/office/drawing/2014/main" id="{4894515D-4FBC-50A8-DBEF-B46C7D9AC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4437" y="2346176"/>
                <a:ext cx="2143125" cy="2247900"/>
              </a:xfrm>
              <a:prstGeom prst="rect">
                <a:avLst/>
              </a:prstGeom>
              <a:grpFill/>
            </p:spPr>
          </p:pic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C1A4D26C-EC62-9C71-0235-2995BC001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47698" y="3498723"/>
                <a:ext cx="1057276" cy="352425"/>
              </a:xfrm>
              <a:prstGeom prst="rect">
                <a:avLst/>
              </a:prstGeom>
              <a:grpFill/>
            </p:spPr>
          </p:pic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C1643D7-11F4-1BE9-2342-E0703F695058}"/>
                </a:ext>
              </a:extLst>
            </p:cNvPr>
            <p:cNvSpPr txBox="1"/>
            <p:nvPr/>
          </p:nvSpPr>
          <p:spPr>
            <a:xfrm>
              <a:off x="940947" y="6392176"/>
              <a:ext cx="8194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1"/>
              <a:r>
                <a:rPr lang="ru-RU" sz="900" b="1" kern="1200" dirty="0">
                  <a:solidFill>
                    <a:prstClr val="black"/>
                  </a:solidFill>
                  <a:latin typeface="+mn-lt"/>
                </a:rPr>
                <a:t>Источник 1</a:t>
              </a:r>
              <a:endParaRPr lang="en-US" sz="900" b="1" kern="1200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1D34197D-C35C-1694-74B3-2F48112FE754}"/>
              </a:ext>
            </a:extLst>
          </p:cNvPr>
          <p:cNvGrpSpPr/>
          <p:nvPr/>
        </p:nvGrpSpPr>
        <p:grpSpPr>
          <a:xfrm>
            <a:off x="1835909" y="3382637"/>
            <a:ext cx="819455" cy="601799"/>
            <a:chOff x="940947" y="6021209"/>
            <a:chExt cx="819455" cy="601799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51728061-3DD3-6AF1-85C0-EC9CAECA7316}"/>
                </a:ext>
              </a:extLst>
            </p:cNvPr>
            <p:cNvGrpSpPr/>
            <p:nvPr/>
          </p:nvGrpSpPr>
          <p:grpSpPr>
            <a:xfrm>
              <a:off x="1066865" y="6021209"/>
              <a:ext cx="532794" cy="452217"/>
              <a:chOff x="5024437" y="2346176"/>
              <a:chExt cx="2143125" cy="2247900"/>
            </a:xfrm>
            <a:solidFill>
              <a:schemeClr val="bg1">
                <a:lumMod val="75000"/>
              </a:schemeClr>
            </a:solidFill>
          </p:grpSpPr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23A0B94D-FA78-529E-AA60-83343CF52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4437" y="2346176"/>
                <a:ext cx="2143125" cy="2247900"/>
              </a:xfrm>
              <a:prstGeom prst="rect">
                <a:avLst/>
              </a:prstGeom>
              <a:grpFill/>
            </p:spPr>
          </p:pic>
          <p:pic>
            <p:nvPicPr>
              <p:cNvPr id="121" name="Рисунок 120">
                <a:extLst>
                  <a:ext uri="{FF2B5EF4-FFF2-40B4-BE49-F238E27FC236}">
                    <a16:creationId xmlns:a16="http://schemas.microsoft.com/office/drawing/2014/main" id="{C463D251-C3FD-4605-77F3-8CEA06FD7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47698" y="3498723"/>
                <a:ext cx="1057276" cy="352425"/>
              </a:xfrm>
              <a:prstGeom prst="rect">
                <a:avLst/>
              </a:prstGeom>
              <a:grpFill/>
            </p:spPr>
          </p:pic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91F98E2-6663-9287-6486-8E7A6A2891B0}"/>
                </a:ext>
              </a:extLst>
            </p:cNvPr>
            <p:cNvSpPr txBox="1"/>
            <p:nvPr/>
          </p:nvSpPr>
          <p:spPr>
            <a:xfrm>
              <a:off x="940947" y="6392176"/>
              <a:ext cx="8194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1"/>
              <a:r>
                <a:rPr lang="ru-RU" sz="900" b="1" kern="1200" dirty="0">
                  <a:solidFill>
                    <a:prstClr val="black"/>
                  </a:solidFill>
                  <a:latin typeface="+mn-lt"/>
                </a:rPr>
                <a:t>Источник 2</a:t>
              </a:r>
              <a:endParaRPr lang="en-US" sz="900" b="1" kern="1200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4ACE5281-5E2A-06C3-C21E-5570064E6E96}"/>
              </a:ext>
            </a:extLst>
          </p:cNvPr>
          <p:cNvGrpSpPr/>
          <p:nvPr/>
        </p:nvGrpSpPr>
        <p:grpSpPr>
          <a:xfrm>
            <a:off x="6957133" y="3454387"/>
            <a:ext cx="1150606" cy="422448"/>
            <a:chOff x="7425463" y="3997316"/>
            <a:chExt cx="1507361" cy="531476"/>
          </a:xfrm>
        </p:grpSpPr>
        <p:sp>
          <p:nvSpPr>
            <p:cNvPr id="123" name="Скругленный прямоугольник 57">
              <a:extLst>
                <a:ext uri="{FF2B5EF4-FFF2-40B4-BE49-F238E27FC236}">
                  <a16:creationId xmlns:a16="http://schemas.microsoft.com/office/drawing/2014/main" id="{5A341CD7-F77F-AA79-8DB0-9493BABB0702}"/>
                </a:ext>
              </a:extLst>
            </p:cNvPr>
            <p:cNvSpPr/>
            <p:nvPr/>
          </p:nvSpPr>
          <p:spPr>
            <a:xfrm>
              <a:off x="7425463" y="3997316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A5FF384-FD8B-5F29-8783-AC39C022E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35" y="4135787"/>
              <a:ext cx="1395247" cy="342026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E6BF8009-3130-BAA4-0083-C48700CC06E7}"/>
              </a:ext>
            </a:extLst>
          </p:cNvPr>
          <p:cNvGrpSpPr/>
          <p:nvPr/>
        </p:nvGrpSpPr>
        <p:grpSpPr>
          <a:xfrm>
            <a:off x="3007338" y="3382637"/>
            <a:ext cx="819455" cy="601799"/>
            <a:chOff x="940947" y="6021209"/>
            <a:chExt cx="819455" cy="601799"/>
          </a:xfrm>
        </p:grpSpPr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471D3B7A-1E1A-6310-5A0E-8DB6330684D5}"/>
                </a:ext>
              </a:extLst>
            </p:cNvPr>
            <p:cNvGrpSpPr/>
            <p:nvPr/>
          </p:nvGrpSpPr>
          <p:grpSpPr>
            <a:xfrm>
              <a:off x="1066865" y="6021209"/>
              <a:ext cx="532794" cy="452217"/>
              <a:chOff x="5024437" y="2346176"/>
              <a:chExt cx="2143125" cy="2247900"/>
            </a:xfrm>
            <a:solidFill>
              <a:schemeClr val="bg1">
                <a:lumMod val="75000"/>
              </a:schemeClr>
            </a:solidFill>
          </p:grpSpPr>
          <p:pic>
            <p:nvPicPr>
              <p:cNvPr id="128" name="Рисунок 127">
                <a:extLst>
                  <a:ext uri="{FF2B5EF4-FFF2-40B4-BE49-F238E27FC236}">
                    <a16:creationId xmlns:a16="http://schemas.microsoft.com/office/drawing/2014/main" id="{A4904246-D537-DECC-933A-0D010DB55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4437" y="2346176"/>
                <a:ext cx="2143125" cy="2247900"/>
              </a:xfrm>
              <a:prstGeom prst="rect">
                <a:avLst/>
              </a:prstGeom>
              <a:grpFill/>
            </p:spPr>
          </p:pic>
          <p:pic>
            <p:nvPicPr>
              <p:cNvPr id="129" name="Рисунок 128">
                <a:extLst>
                  <a:ext uri="{FF2B5EF4-FFF2-40B4-BE49-F238E27FC236}">
                    <a16:creationId xmlns:a16="http://schemas.microsoft.com/office/drawing/2014/main" id="{B0B5E8E6-EFF0-4D58-B8B8-80A092D17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47698" y="3498723"/>
                <a:ext cx="1057276" cy="352425"/>
              </a:xfrm>
              <a:prstGeom prst="rect">
                <a:avLst/>
              </a:prstGeom>
              <a:grpFill/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922CA2B-D04A-CAA4-DEEE-EC657C39D7A7}"/>
                </a:ext>
              </a:extLst>
            </p:cNvPr>
            <p:cNvSpPr txBox="1"/>
            <p:nvPr/>
          </p:nvSpPr>
          <p:spPr>
            <a:xfrm>
              <a:off x="940947" y="6392176"/>
              <a:ext cx="8194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1"/>
              <a:r>
                <a:rPr lang="ru-RU" sz="900" b="1" kern="1200" dirty="0">
                  <a:solidFill>
                    <a:prstClr val="black"/>
                  </a:solidFill>
                  <a:latin typeface="+mn-lt"/>
                </a:rPr>
                <a:t>Источник 3</a:t>
              </a:r>
              <a:endParaRPr lang="en-US" sz="900" b="1" kern="1200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FDF09753-75BD-B48A-AFBB-D0752D853469}"/>
              </a:ext>
            </a:extLst>
          </p:cNvPr>
          <p:cNvGrpSpPr/>
          <p:nvPr/>
        </p:nvGrpSpPr>
        <p:grpSpPr>
          <a:xfrm>
            <a:off x="4711214" y="3382637"/>
            <a:ext cx="870751" cy="601799"/>
            <a:chOff x="915299" y="6021209"/>
            <a:chExt cx="870751" cy="601799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E6EDE650-637A-0624-2CEC-EBEE8A8122B3}"/>
                </a:ext>
              </a:extLst>
            </p:cNvPr>
            <p:cNvGrpSpPr/>
            <p:nvPr/>
          </p:nvGrpSpPr>
          <p:grpSpPr>
            <a:xfrm>
              <a:off x="1066865" y="6021209"/>
              <a:ext cx="532794" cy="452217"/>
              <a:chOff x="5024437" y="2346176"/>
              <a:chExt cx="2143125" cy="2247900"/>
            </a:xfrm>
            <a:solidFill>
              <a:schemeClr val="bg1">
                <a:lumMod val="75000"/>
              </a:schemeClr>
            </a:solidFill>
          </p:grpSpPr>
          <p:pic>
            <p:nvPicPr>
              <p:cNvPr id="133" name="Рисунок 132">
                <a:extLst>
                  <a:ext uri="{FF2B5EF4-FFF2-40B4-BE49-F238E27FC236}">
                    <a16:creationId xmlns:a16="http://schemas.microsoft.com/office/drawing/2014/main" id="{9BE87054-2B9F-565B-B3C4-04E58EC7E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4437" y="2346176"/>
                <a:ext cx="2143125" cy="2247900"/>
              </a:xfrm>
              <a:prstGeom prst="rect">
                <a:avLst/>
              </a:prstGeom>
              <a:grpFill/>
            </p:spPr>
          </p:pic>
          <p:pic>
            <p:nvPicPr>
              <p:cNvPr id="134" name="Рисунок 133">
                <a:extLst>
                  <a:ext uri="{FF2B5EF4-FFF2-40B4-BE49-F238E27FC236}">
                    <a16:creationId xmlns:a16="http://schemas.microsoft.com/office/drawing/2014/main" id="{996A50DA-B828-B8BD-0077-899353519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47698" y="3498723"/>
                <a:ext cx="1057276" cy="352425"/>
              </a:xfrm>
              <a:prstGeom prst="rect">
                <a:avLst/>
              </a:prstGeom>
              <a:grpFill/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96807F1-59B9-A437-2B10-9740D50C98B5}"/>
                </a:ext>
              </a:extLst>
            </p:cNvPr>
            <p:cNvSpPr txBox="1"/>
            <p:nvPr/>
          </p:nvSpPr>
          <p:spPr>
            <a:xfrm>
              <a:off x="915299" y="6392176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1"/>
              <a:r>
                <a:rPr lang="ru-RU" sz="900" b="1" kern="1200" dirty="0">
                  <a:solidFill>
                    <a:prstClr val="black"/>
                  </a:solidFill>
                  <a:latin typeface="+mn-lt"/>
                </a:rPr>
                <a:t>Источник</a:t>
              </a:r>
              <a:r>
                <a:rPr lang="en-US" sz="900" b="1" kern="1200" dirty="0">
                  <a:solidFill>
                    <a:prstClr val="black"/>
                  </a:solidFill>
                  <a:latin typeface="+mn-lt"/>
                </a:rPr>
                <a:t> N</a:t>
              </a:r>
              <a:r>
                <a:rPr lang="ru-RU" sz="900" b="1" kern="1200" dirty="0">
                  <a:solidFill>
                    <a:prstClr val="black"/>
                  </a:solidFill>
                  <a:latin typeface="+mn-lt"/>
                </a:rPr>
                <a:t> </a:t>
              </a:r>
              <a:endParaRPr lang="en-US" sz="900" b="1" kern="1200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5EE4E532-09D1-8926-6DCA-72828FEDC170}"/>
              </a:ext>
            </a:extLst>
          </p:cNvPr>
          <p:cNvSpPr txBox="1"/>
          <p:nvPr/>
        </p:nvSpPr>
        <p:spPr>
          <a:xfrm>
            <a:off x="3818778" y="3614498"/>
            <a:ext cx="8912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…</a:t>
            </a:r>
            <a:endParaRPr lang="ru-RU" sz="1200" dirty="0">
              <a:latin typeface="+mn-lt"/>
            </a:endParaRPr>
          </a:p>
        </p:txBody>
      </p:sp>
      <p:cxnSp>
        <p:nvCxnSpPr>
          <p:cNvPr id="136" name="Прямая со стрелкой 135">
            <a:extLst>
              <a:ext uri="{FF2B5EF4-FFF2-40B4-BE49-F238E27FC236}">
                <a16:creationId xmlns:a16="http://schemas.microsoft.com/office/drawing/2014/main" id="{48070705-8A5B-F3C1-B7D6-C0F667B1ED0D}"/>
              </a:ext>
            </a:extLst>
          </p:cNvPr>
          <p:cNvCxnSpPr>
            <a:cxnSpLocks/>
          </p:cNvCxnSpPr>
          <p:nvPr/>
        </p:nvCxnSpPr>
        <p:spPr>
          <a:xfrm flipV="1">
            <a:off x="1984725" y="2763415"/>
            <a:ext cx="0" cy="360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98B43D3F-3068-A1A9-09E0-6A3194F8D240}"/>
              </a:ext>
            </a:extLst>
          </p:cNvPr>
          <p:cNvCxnSpPr/>
          <p:nvPr/>
        </p:nvCxnSpPr>
        <p:spPr>
          <a:xfrm>
            <a:off x="7467223" y="2771666"/>
            <a:ext cx="0" cy="360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>
            <a:extLst>
              <a:ext uri="{FF2B5EF4-FFF2-40B4-BE49-F238E27FC236}">
                <a16:creationId xmlns:a16="http://schemas.microsoft.com/office/drawing/2014/main" id="{38B17BB0-C1B1-2D0C-4582-D759DDF4AB74}"/>
              </a:ext>
            </a:extLst>
          </p:cNvPr>
          <p:cNvCxnSpPr/>
          <p:nvPr/>
        </p:nvCxnSpPr>
        <p:spPr>
          <a:xfrm>
            <a:off x="3775400" y="2766256"/>
            <a:ext cx="0" cy="360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2D6893B9-6C86-9D6C-2F1C-8F795C01CF26}"/>
              </a:ext>
            </a:extLst>
          </p:cNvPr>
          <p:cNvCxnSpPr>
            <a:cxnSpLocks/>
          </p:cNvCxnSpPr>
          <p:nvPr/>
        </p:nvCxnSpPr>
        <p:spPr>
          <a:xfrm flipV="1">
            <a:off x="5955457" y="2764630"/>
            <a:ext cx="0" cy="360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5CF3CC45-706C-D2C5-769B-B28503BC9758}"/>
              </a:ext>
            </a:extLst>
          </p:cNvPr>
          <p:cNvSpPr txBox="1"/>
          <p:nvPr/>
        </p:nvSpPr>
        <p:spPr>
          <a:xfrm>
            <a:off x="515970" y="2827946"/>
            <a:ext cx="1476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Исходные данные: НСИ, затраты, </a:t>
            </a:r>
          </a:p>
          <a:p>
            <a:pPr algn="l"/>
            <a:r>
              <a:rPr lang="ru-RU" sz="700" dirty="0"/>
              <a:t>расходы, доходы, нормативы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0B075D2-16F6-33F5-9C12-64CAEEAA8097}"/>
              </a:ext>
            </a:extLst>
          </p:cNvPr>
          <p:cNvSpPr txBox="1"/>
          <p:nvPr/>
        </p:nvSpPr>
        <p:spPr>
          <a:xfrm>
            <a:off x="3867335" y="2780626"/>
            <a:ext cx="1528239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Фактическая себестоимость</a:t>
            </a:r>
          </a:p>
          <a:p>
            <a:pPr algn="l"/>
            <a:r>
              <a:rPr lang="ru-RU" sz="700" dirty="0"/>
              <a:t>Удельные расходы</a:t>
            </a:r>
          </a:p>
          <a:p>
            <a:pPr algn="l"/>
            <a:r>
              <a:rPr lang="ru-RU" sz="700" dirty="0"/>
              <a:t>Корректировки нормативной базы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5EF6048-664D-C913-87EB-A093A8E91081}"/>
              </a:ext>
            </a:extLst>
          </p:cNvPr>
          <p:cNvSpPr txBox="1"/>
          <p:nvPr/>
        </p:nvSpPr>
        <p:spPr>
          <a:xfrm>
            <a:off x="6028049" y="2829467"/>
            <a:ext cx="1656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Исходные данные: НСИ, затраты, расходы, доходы, нормативы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B4644A3-7CA1-85D0-3AC1-00F8835ACDE2}"/>
              </a:ext>
            </a:extLst>
          </p:cNvPr>
          <p:cNvSpPr txBox="1"/>
          <p:nvPr/>
        </p:nvSpPr>
        <p:spPr>
          <a:xfrm>
            <a:off x="7529152" y="2781422"/>
            <a:ext cx="1269324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Плановая себестоимость</a:t>
            </a:r>
          </a:p>
          <a:p>
            <a:pPr algn="l"/>
            <a:r>
              <a:rPr lang="ru-RU" sz="700" dirty="0"/>
              <a:t>Фактическая себестоимость</a:t>
            </a:r>
          </a:p>
          <a:p>
            <a:pPr algn="l"/>
            <a:r>
              <a:rPr lang="ru-RU" sz="700" dirty="0"/>
              <a:t>Нормативы</a:t>
            </a:r>
          </a:p>
        </p:txBody>
      </p:sp>
      <p:cxnSp>
        <p:nvCxnSpPr>
          <p:cNvPr id="144" name="Прямая со стрелкой 143">
            <a:extLst>
              <a:ext uri="{FF2B5EF4-FFF2-40B4-BE49-F238E27FC236}">
                <a16:creationId xmlns:a16="http://schemas.microsoft.com/office/drawing/2014/main" id="{24077C53-4835-3DF5-D68F-3DE9C890E3A5}"/>
              </a:ext>
            </a:extLst>
          </p:cNvPr>
          <p:cNvCxnSpPr/>
          <p:nvPr/>
        </p:nvCxnSpPr>
        <p:spPr>
          <a:xfrm>
            <a:off x="7361164" y="3961649"/>
            <a:ext cx="0" cy="288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A6AF2E90-7828-2E67-D5EA-75A090F8B296}"/>
              </a:ext>
            </a:extLst>
          </p:cNvPr>
          <p:cNvCxnSpPr/>
          <p:nvPr/>
        </p:nvCxnSpPr>
        <p:spPr>
          <a:xfrm>
            <a:off x="5731899" y="2780626"/>
            <a:ext cx="0" cy="1440000"/>
          </a:xfrm>
          <a:prstGeom prst="straightConnector1">
            <a:avLst/>
          </a:prstGeom>
          <a:ln>
            <a:solidFill>
              <a:srgbClr val="4A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84240AAA-FAEE-D0AF-5B4E-6DA56D1144A7}"/>
              </a:ext>
            </a:extLst>
          </p:cNvPr>
          <p:cNvSpPr txBox="1"/>
          <p:nvPr/>
        </p:nvSpPr>
        <p:spPr>
          <a:xfrm>
            <a:off x="5875459" y="4055658"/>
            <a:ext cx="104400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Результаты исполнения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C29FB11-6E6B-6466-82B6-C867CBBDDB39}"/>
              </a:ext>
            </a:extLst>
          </p:cNvPr>
          <p:cNvSpPr txBox="1"/>
          <p:nvPr/>
        </p:nvSpPr>
        <p:spPr>
          <a:xfrm>
            <a:off x="7529151" y="4051788"/>
            <a:ext cx="118085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700" dirty="0"/>
              <a:t>Результаты планирования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E4E400FB-2743-D3A0-36E9-3F3445030DF0}"/>
              </a:ext>
            </a:extLst>
          </p:cNvPr>
          <p:cNvSpPr/>
          <p:nvPr/>
        </p:nvSpPr>
        <p:spPr>
          <a:xfrm>
            <a:off x="4704827" y="4242571"/>
            <a:ext cx="399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sz="1100" b="1" dirty="0">
                <a:solidFill>
                  <a:schemeClr val="tx1"/>
                </a:solidFill>
              </a:rPr>
              <a:t>Анализ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4CF08A0D-6905-6F5A-8E5B-7F10B9333EB4}"/>
              </a:ext>
            </a:extLst>
          </p:cNvPr>
          <p:cNvGrpSpPr/>
          <p:nvPr/>
        </p:nvGrpSpPr>
        <p:grpSpPr>
          <a:xfrm>
            <a:off x="7702107" y="4397933"/>
            <a:ext cx="936000" cy="396000"/>
            <a:chOff x="7503787" y="3608502"/>
            <a:chExt cx="1507361" cy="531476"/>
          </a:xfrm>
        </p:grpSpPr>
        <p:sp>
          <p:nvSpPr>
            <p:cNvPr id="151" name="Скругленный прямоугольник 57">
              <a:extLst>
                <a:ext uri="{FF2B5EF4-FFF2-40B4-BE49-F238E27FC236}">
                  <a16:creationId xmlns:a16="http://schemas.microsoft.com/office/drawing/2014/main" id="{3809696D-8235-4297-E81E-9909B6D604CE}"/>
                </a:ext>
              </a:extLst>
            </p:cNvPr>
            <p:cNvSpPr/>
            <p:nvPr/>
          </p:nvSpPr>
          <p:spPr>
            <a:xfrm>
              <a:off x="7503787" y="3608502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2E1238D1-01E2-F037-8109-F7296A13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650" y="3698087"/>
              <a:ext cx="1296000" cy="317696"/>
            </a:xfrm>
            <a:prstGeom prst="rect">
              <a:avLst/>
            </a:prstGeom>
          </p:spPr>
        </p:pic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646C0E2A-8C23-D42F-1AAD-B3F7B7BFD91A}"/>
              </a:ext>
            </a:extLst>
          </p:cNvPr>
          <p:cNvSpPr txBox="1"/>
          <p:nvPr/>
        </p:nvSpPr>
        <p:spPr>
          <a:xfrm>
            <a:off x="5405710" y="4273476"/>
            <a:ext cx="244333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ru-RU" sz="700" dirty="0"/>
              <a:t>Анализ отклонений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sz="700" dirty="0"/>
              <a:t>Анализ затрат, рентабельности и прибыльности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ru-RU" sz="700" dirty="0"/>
              <a:t>Вертикальный и горизонтальный анализ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ru-RU" sz="700" dirty="0"/>
              <a:t>Факторный анализ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ru-RU" sz="700" dirty="0"/>
              <a:t>Аналитические выводы</a:t>
            </a:r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id="{5B418289-2662-8311-4901-26D6FFBAEBA0}"/>
              </a:ext>
            </a:extLst>
          </p:cNvPr>
          <p:cNvSpPr/>
          <p:nvPr/>
        </p:nvSpPr>
        <p:spPr>
          <a:xfrm rot="5400000">
            <a:off x="8444647" y="170895"/>
            <a:ext cx="432000" cy="432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1926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15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AE70B9A-206E-88DE-DA38-5BA786E3449D}"/>
              </a:ext>
            </a:extLst>
          </p:cNvPr>
          <p:cNvSpPr/>
          <p:nvPr/>
        </p:nvSpPr>
        <p:spPr>
          <a:xfrm rot="5400000">
            <a:off x="8444647" y="170895"/>
            <a:ext cx="432000" cy="432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EDF94CF5-7B06-5538-DD70-7A768A98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23263"/>
            <a:ext cx="8238047" cy="572700"/>
          </a:xfrm>
        </p:spPr>
        <p:txBody>
          <a:bodyPr/>
          <a:lstStyle/>
          <a:p>
            <a:r>
              <a:rPr lang="ru-RU" sz="2000" dirty="0"/>
              <a:t>Продвинутые инструменты анализа и отчетности</a:t>
            </a:r>
          </a:p>
        </p:txBody>
      </p:sp>
      <p:pic>
        <p:nvPicPr>
          <p:cNvPr id="18" name="Google Shape;301;p14">
            <a:extLst>
              <a:ext uri="{FF2B5EF4-FFF2-40B4-BE49-F238E27FC236}">
                <a16:creationId xmlns:a16="http://schemas.microsoft.com/office/drawing/2014/main" id="{2F04990F-4975-8577-4DF8-18AD8F47D9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6221" y="785084"/>
            <a:ext cx="4133655" cy="384606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D3C9E-EAEB-84DF-B68A-86536AD51B5E}"/>
              </a:ext>
            </a:extLst>
          </p:cNvPr>
          <p:cNvSpPr txBox="1"/>
          <p:nvPr/>
        </p:nvSpPr>
        <p:spPr>
          <a:xfrm>
            <a:off x="4948090" y="935071"/>
            <a:ext cx="3886475" cy="3539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 indent="-17780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Работа с данными в режиме самообслуживания</a:t>
            </a:r>
          </a:p>
          <a:p>
            <a:pPr marL="177800" indent="-17780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Представление информации в удобном интерактивном виде</a:t>
            </a:r>
            <a:endParaRPr lang="en-US" sz="1000" dirty="0"/>
          </a:p>
          <a:p>
            <a:pPr marL="177800" indent="-17780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Проведение детального анализа: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Прогнозирование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Анализ отклонений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Анализ затрат и рентабельности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Анализ прибыльности по каждому заказу, продукту, услуге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Вертикальный и горизонтальный анализ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Факторный и сценарный анализы (инвестиционные проекты, операционная эффективность, эффективность коммерческих решений)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Сквозной анализ материальных потоков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Анализ оборотных средств</a:t>
            </a:r>
          </a:p>
          <a:p>
            <a:pPr marL="358775" lvl="1" indent="-17621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Анализ с учетом специфики функций (спрос,       маркетинг, сбыт, поставки, запасы, снабжение,      основное производство, вспомогательное      производство, транспортная логистика, ТОиР,          активы, проекты,  финансы, </a:t>
            </a:r>
            <a:r>
              <a:rPr lang="en-US" sz="1000" dirty="0"/>
              <a:t>HR)</a:t>
            </a:r>
            <a:endParaRPr lang="ru-RU" sz="1000" dirty="0"/>
          </a:p>
          <a:p>
            <a:pPr marL="179388" indent="-1793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Формирование аналитических выводов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7681CC-6B51-55FA-9E35-89CA9F30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74" y="1272637"/>
            <a:ext cx="4320000" cy="27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271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2726C-71B6-FEAB-E74E-BC1B6CB9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"/>
            <a:ext cx="9144000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0111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17</a:t>
            </a:fld>
            <a:endParaRPr lang="ru-RU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2ED1AB91-D9C2-1291-4D94-52EE8E3D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23263"/>
            <a:ext cx="8238047" cy="572700"/>
          </a:xfrm>
        </p:spPr>
        <p:txBody>
          <a:bodyPr/>
          <a:lstStyle/>
          <a:p>
            <a:r>
              <a:rPr lang="ru-RU" sz="2000" dirty="0"/>
              <a:t>Примеры бизнес кейсов по ИБП крупных компаний РФ</a:t>
            </a:r>
          </a:p>
        </p:txBody>
      </p:sp>
      <p:pic>
        <p:nvPicPr>
          <p:cNvPr id="12" name="Google Shape;301;p14">
            <a:extLst>
              <a:ext uri="{FF2B5EF4-FFF2-40B4-BE49-F238E27FC236}">
                <a16:creationId xmlns:a16="http://schemas.microsoft.com/office/drawing/2014/main" id="{1A62D17D-0D50-7169-EB02-5C057AC2F4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640" y="769844"/>
            <a:ext cx="4320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01;p14">
            <a:extLst>
              <a:ext uri="{FF2B5EF4-FFF2-40B4-BE49-F238E27FC236}">
                <a16:creationId xmlns:a16="http://schemas.microsoft.com/office/drawing/2014/main" id="{BC3D64A0-E21A-70A4-8B88-1FE7EC45AC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6105" y="778263"/>
            <a:ext cx="4320000" cy="186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1;p14">
            <a:extLst>
              <a:ext uri="{FF2B5EF4-FFF2-40B4-BE49-F238E27FC236}">
                <a16:creationId xmlns:a16="http://schemas.microsoft.com/office/drawing/2014/main" id="{ACA8F71F-61EB-EDCA-80D9-0445D2CCE1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640" y="2782100"/>
            <a:ext cx="4320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01;p14">
            <a:extLst>
              <a:ext uri="{FF2B5EF4-FFF2-40B4-BE49-F238E27FC236}">
                <a16:creationId xmlns:a16="http://schemas.microsoft.com/office/drawing/2014/main" id="{17163C1E-E250-12FB-F2A6-9B03C224A0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6105" y="2790519"/>
            <a:ext cx="4320000" cy="186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EDD837-95DF-876D-195A-D57B705F3181}"/>
              </a:ext>
            </a:extLst>
          </p:cNvPr>
          <p:cNvSpPr txBox="1"/>
          <p:nvPr/>
        </p:nvSpPr>
        <p:spPr>
          <a:xfrm>
            <a:off x="247895" y="1234343"/>
            <a:ext cx="41564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Ежедневный мониторинг маржинальности заказов,  операционной эффективности и эффективности коммерческих решений. Анализ отклонений, сценарный и факторный анализы. Оценка сценариев реализации проектов, в условиях ограничений цепи поставок и доступа к западным технологиям и оборудованию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EE898-DFB9-0A47-0F9C-B6C3C72282D1}"/>
              </a:ext>
            </a:extLst>
          </p:cNvPr>
          <p:cNvSpPr txBox="1"/>
          <p:nvPr/>
        </p:nvSpPr>
        <p:spPr>
          <a:xfrm>
            <a:off x="247895" y="855188"/>
            <a:ext cx="270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Санкционное давление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AF3661-6D2F-ECBA-5259-B040568BB033}"/>
              </a:ext>
            </a:extLst>
          </p:cNvPr>
          <p:cNvSpPr txBox="1"/>
          <p:nvPr/>
        </p:nvSpPr>
        <p:spPr>
          <a:xfrm>
            <a:off x="4686300" y="855188"/>
            <a:ext cx="42098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Отставание в производстве сырья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6BE56A-0867-C132-C563-0F65EB59321D}"/>
              </a:ext>
            </a:extLst>
          </p:cNvPr>
          <p:cNvSpPr txBox="1"/>
          <p:nvPr/>
        </p:nvSpPr>
        <p:spPr>
          <a:xfrm>
            <a:off x="4671702" y="1234343"/>
            <a:ext cx="4209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Своевременно были обнаружены отклонения и  проблемы за счет мониторинга производственных планов, программ, показателей, что позволило вовремя определить риски и смоделировать сценарии комплексных операционных и финансовых мероприятий для достижения цели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56F928-A887-C2FA-B72C-716F3A99AD1B}"/>
              </a:ext>
            </a:extLst>
          </p:cNvPr>
          <p:cNvSpPr txBox="1"/>
          <p:nvPr/>
        </p:nvSpPr>
        <p:spPr>
          <a:xfrm>
            <a:off x="247895" y="2891313"/>
            <a:ext cx="2705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Нестабильная работа агрегатов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4BCA0E-DE9A-1829-C670-EF93561B996D}"/>
              </a:ext>
            </a:extLst>
          </p:cNvPr>
          <p:cNvSpPr txBox="1"/>
          <p:nvPr/>
        </p:nvSpPr>
        <p:spPr>
          <a:xfrm>
            <a:off x="247895" y="3340062"/>
            <a:ext cx="4156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Управление процессом балансировки материальных</a:t>
            </a:r>
          </a:p>
          <a:p>
            <a:pPr algn="just"/>
            <a:r>
              <a:rPr lang="ru-RU" sz="1200" dirty="0"/>
              <a:t>потоков. Моделирование сценариев и оценка эффективности реализации как самих сценариев, так и корректирующих мероприятий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674508-C286-D66B-E122-9E21B3DF118F}"/>
              </a:ext>
            </a:extLst>
          </p:cNvPr>
          <p:cNvSpPr txBox="1"/>
          <p:nvPr/>
        </p:nvSpPr>
        <p:spPr>
          <a:xfrm>
            <a:off x="4671702" y="2902028"/>
            <a:ext cx="38550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Изменение срока модернизации оборудования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29B474-A60A-B43E-7963-B835CFB43ECB}"/>
              </a:ext>
            </a:extLst>
          </p:cNvPr>
          <p:cNvSpPr txBox="1"/>
          <p:nvPr/>
        </p:nvSpPr>
        <p:spPr>
          <a:xfrm>
            <a:off x="4667545" y="3328636"/>
            <a:ext cx="41945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В отчетности был отражен факторный анализ проблем,</a:t>
            </a:r>
          </a:p>
          <a:p>
            <a:pPr algn="just"/>
            <a:r>
              <a:rPr lang="ru-RU" sz="1200" dirty="0"/>
              <a:t>возникающих от изменений сроков модернизации оборудования, а так же причинно-следственные связи факторов по функциональным областям. Это позволило сконцентрироваться на конкретных вопросах и создать рабочие группы для их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17295230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0" y="0"/>
            <a:ext cx="3333750" cy="48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113" y="1346835"/>
            <a:ext cx="255746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91250" y="400050"/>
            <a:ext cx="10477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1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1743075"/>
            <a:ext cx="2476500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1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1250" y="2728913"/>
            <a:ext cx="2476500" cy="99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1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91250" y="3876675"/>
            <a:ext cx="24765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1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6250" y="1346835"/>
            <a:ext cx="2176463" cy="298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1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3713" y="154686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1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76613" y="1546860"/>
            <a:ext cx="12763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1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3713" y="202311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1" descr="preencoded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76613" y="2023110"/>
            <a:ext cx="1862138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1" descr="preencoded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33713" y="249936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1" descr="preencoded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76613" y="2499360"/>
            <a:ext cx="1033463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1" descr="preencoded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033713" y="310896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1" descr="preencoded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76613" y="3108960"/>
            <a:ext cx="9810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1" descr="preencoded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033713" y="358521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 descr="preencoded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376613" y="3585210"/>
            <a:ext cx="113347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/>
          <p:cNvSpPr/>
          <p:nvPr/>
        </p:nvSpPr>
        <p:spPr>
          <a:xfrm>
            <a:off x="476250" y="300038"/>
            <a:ext cx="174783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2000" b="1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Проекты</a:t>
            </a:r>
            <a:endParaRPr lang="ru-RU" sz="2000" dirty="0">
              <a:solidFill>
                <a:schemeClr val="dk1"/>
              </a:solidFill>
              <a:latin typeface="Raleway Medium" pitchFamily="2" charset="-52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1"/>
          <p:cNvSpPr/>
          <p:nvPr/>
        </p:nvSpPr>
        <p:spPr>
          <a:xfrm>
            <a:off x="476251" y="763905"/>
            <a:ext cx="469773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2400"/>
            </a:pPr>
            <a:r>
              <a:rPr lang="ru-RU" sz="1200" b="1" dirty="0">
                <a:solidFill>
                  <a:srgbClr val="141A1B"/>
                </a:solidFill>
                <a:latin typeface="Raleway"/>
                <a:ea typeface="Raleway"/>
                <a:cs typeface="Raleway"/>
                <a:sym typeface="Raleway"/>
              </a:rPr>
              <a:t>Проект реализации прототипа Системы планирования 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b="1" dirty="0">
                <a:solidFill>
                  <a:srgbClr val="141A1B"/>
                </a:solidFill>
                <a:latin typeface="Raleway"/>
                <a:ea typeface="Raleway"/>
                <a:cs typeface="Raleway"/>
                <a:sym typeface="Raleway"/>
              </a:rPr>
              <a:t>и бюджетирования в интересах ООО «ГРК «Быстринское»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1"/>
          <p:cNvSpPr/>
          <p:nvPr/>
        </p:nvSpPr>
        <p:spPr>
          <a:xfrm>
            <a:off x="6191250" y="1057275"/>
            <a:ext cx="21907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5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Нагрузочное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5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тестирование проекта</a:t>
            </a:r>
            <a:endParaRPr lang="ru-RU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1"/>
          <p:cNvSpPr/>
          <p:nvPr/>
        </p:nvSpPr>
        <p:spPr>
          <a:xfrm>
            <a:off x="6343650" y="1857375"/>
            <a:ext cx="2195513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FFFFFF"/>
              </a:buClr>
              <a:buSzPts val="1800"/>
            </a:pPr>
            <a:r>
              <a:rPr lang="ru-RU" sz="9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Ввод и сохранение данных 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9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 бюджетные формы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6343650" y="2219325"/>
            <a:ext cx="671513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5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2,7 сек</a:t>
            </a:r>
            <a:endParaRPr lang="ru-RU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1"/>
          <p:cNvSpPr/>
          <p:nvPr/>
        </p:nvSpPr>
        <p:spPr>
          <a:xfrm>
            <a:off x="6343650" y="2843213"/>
            <a:ext cx="219551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050102"/>
              </a:buClr>
              <a:buSzPts val="1800"/>
            </a:pPr>
            <a:r>
              <a:rPr lang="ru-RU" sz="900" dirty="0">
                <a:solidFill>
                  <a:srgbClr val="050102"/>
                </a:solidFill>
                <a:latin typeface="Open Sans"/>
                <a:ea typeface="Open Sans"/>
                <a:cs typeface="Open Sans"/>
                <a:sym typeface="Open Sans"/>
              </a:rPr>
              <a:t>Одновременное сохранение 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900" dirty="0">
                <a:solidFill>
                  <a:srgbClr val="050102"/>
                </a:solidFill>
                <a:latin typeface="Open Sans"/>
                <a:ea typeface="Open Sans"/>
                <a:cs typeface="Open Sans"/>
                <a:sym typeface="Open Sans"/>
              </a:rPr>
              <a:t>21 записи в 4 бюджетные формы 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900" dirty="0">
                <a:solidFill>
                  <a:srgbClr val="050102"/>
                </a:solidFill>
                <a:latin typeface="Open Sans"/>
                <a:ea typeface="Open Sans"/>
                <a:cs typeface="Open Sans"/>
                <a:sym typeface="Open Sans"/>
              </a:rPr>
              <a:t>каждым из 30 пользователей 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6343650" y="3367088"/>
            <a:ext cx="676275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050102"/>
              </a:buClr>
              <a:buSzPts val="3000"/>
            </a:pPr>
            <a:r>
              <a:rPr lang="ru-RU" sz="1500" b="1" dirty="0">
                <a:solidFill>
                  <a:srgbClr val="050102"/>
                </a:solidFill>
                <a:latin typeface="Raleway"/>
                <a:ea typeface="Raleway"/>
                <a:cs typeface="Raleway"/>
                <a:sym typeface="Raleway"/>
              </a:rPr>
              <a:t>3,2 сек</a:t>
            </a:r>
            <a:endParaRPr lang="ru-RU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6343650" y="3990975"/>
            <a:ext cx="2195513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FFFFFF"/>
              </a:buClr>
              <a:buSzPts val="1800"/>
            </a:pPr>
            <a:r>
              <a:rPr lang="ru-RU" sz="9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Открытие и обновление формы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9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«Смета производственных затрат»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1"/>
          <p:cNvSpPr/>
          <p:nvPr/>
        </p:nvSpPr>
        <p:spPr>
          <a:xfrm>
            <a:off x="6343650" y="4352925"/>
            <a:ext cx="776288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5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37,6 сек</a:t>
            </a:r>
            <a:endParaRPr lang="ru-RU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704850" y="1562100"/>
            <a:ext cx="1728000" cy="19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1241D8"/>
              </a:buClr>
              <a:buSzPts val="2400"/>
            </a:pPr>
            <a:r>
              <a:rPr lang="ru-RU" sz="1200" dirty="0">
                <a:solidFill>
                  <a:srgbClr val="1241D8"/>
                </a:solidFill>
                <a:latin typeface="Arial" panose="020B0604020202020204" pitchFamily="34" charset="0"/>
                <a:ea typeface="Raleway SemiBold"/>
                <a:cs typeface="Arial" panose="020B0604020202020204" pitchFamily="34" charset="0"/>
                <a:sym typeface="Raleway SemiBold"/>
              </a:rPr>
              <a:t>Основные результаты</a:t>
            </a:r>
            <a:endParaRPr lang="ru-RU" sz="12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649605" y="1803083"/>
            <a:ext cx="1838325" cy="223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158750">
              <a:spcAft>
                <a:spcPts val="3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Автоматизация модели планирования и бюджетирования </a:t>
            </a:r>
          </a:p>
          <a:p>
            <a:pPr marL="228600" indent="-158750">
              <a:spcAft>
                <a:spcPts val="3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Реализация механизма формирования затрат </a:t>
            </a:r>
            <a:br>
              <a:rPr lang="ru-RU" sz="9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и расчета себестоимости производственной продукции</a:t>
            </a:r>
          </a:p>
          <a:p>
            <a:pPr marL="228600" indent="-158750">
              <a:spcAft>
                <a:spcPts val="3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Реализация сложных интерактивных форм для ввода планов и бюджетов</a:t>
            </a:r>
          </a:p>
          <a:p>
            <a:pPr marL="228600" indent="-158750">
              <a:spcAft>
                <a:spcPts val="3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Настройка пакета отчетов и кубов для обеспечения анализа и визуализации результатов</a:t>
            </a:r>
          </a:p>
          <a:p>
            <a:pPr marL="228600" indent="-158750">
              <a:spcAft>
                <a:spcPts val="3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Упрощение интерфейса взаимодействия пользователей с данными</a:t>
            </a:r>
          </a:p>
          <a:p>
            <a:pPr marL="228600" indent="-158750">
              <a:spcAft>
                <a:spcPts val="3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Загрузка справочников и мэппингов аналитик, данных из MS Excel</a:t>
            </a:r>
          </a:p>
          <a:p>
            <a:pPr marL="228600" indent="-158750">
              <a:spcBef>
                <a:spcPts val="500"/>
              </a:spcBef>
              <a:spcAft>
                <a:spcPts val="300"/>
              </a:spcAft>
              <a:buSzPct val="100000"/>
              <a:buChar char="●"/>
            </a:pP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27" name="Google Shape;527;p21"/>
          <p:cNvSpPr/>
          <p:nvPr/>
        </p:nvSpPr>
        <p:spPr>
          <a:xfrm>
            <a:off x="3376613" y="1546860"/>
            <a:ext cx="1319213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Количество пользователей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3376613" y="1699260"/>
            <a:ext cx="13049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30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29" name="Google Shape;529;p21"/>
          <p:cNvSpPr/>
          <p:nvPr/>
        </p:nvSpPr>
        <p:spPr>
          <a:xfrm>
            <a:off x="3376613" y="2023110"/>
            <a:ext cx="188595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Организационный объем: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0" name="Google Shape;530;p21"/>
          <p:cNvSpPr/>
          <p:nvPr/>
        </p:nvSpPr>
        <p:spPr>
          <a:xfrm>
            <a:off x="3376613" y="2175510"/>
            <a:ext cx="1938338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ГРКБ “Быстринское” включая 24 ЦФО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1" name="Google Shape;531;p21"/>
          <p:cNvSpPr/>
          <p:nvPr/>
        </p:nvSpPr>
        <p:spPr>
          <a:xfrm>
            <a:off x="3376613" y="2499360"/>
            <a:ext cx="105727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Объем форм: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2" name="Google Shape;532;p21"/>
          <p:cNvSpPr/>
          <p:nvPr/>
        </p:nvSpPr>
        <p:spPr>
          <a:xfrm>
            <a:off x="3376613" y="2651760"/>
            <a:ext cx="1062038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9166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12 отчетных форм</a:t>
            </a:r>
            <a:br>
              <a:rPr lang="ru-RU" sz="9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b="1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18 бюджетных форм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3376613" y="3108960"/>
            <a:ext cx="1014413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Детализация данных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3376613" y="3261360"/>
            <a:ext cx="100965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до 151 МВЗ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3376613" y="3585210"/>
            <a:ext cx="117157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Сгенерировано записей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36" name="Google Shape;536;p21"/>
          <p:cNvSpPr/>
          <p:nvPr/>
        </p:nvSpPr>
        <p:spPr>
          <a:xfrm>
            <a:off x="3376613" y="3737610"/>
            <a:ext cx="116205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2,5 млн</a:t>
            </a:r>
            <a:endParaRPr lang="ru-RU" sz="7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">
            <a:extLst>
              <a:ext uri="{FF2B5EF4-FFF2-40B4-BE49-F238E27FC236}">
                <a16:creationId xmlns:a16="http://schemas.microsoft.com/office/drawing/2014/main" id="{EF8ED35E-FD9F-8E6C-22E0-0DB801E20873}"/>
              </a:ext>
            </a:extLst>
          </p:cNvPr>
          <p:cNvSpPr/>
          <p:nvPr/>
        </p:nvSpPr>
        <p:spPr>
          <a:xfrm>
            <a:off x="370636" y="1629506"/>
            <a:ext cx="4902201" cy="2106408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>
            <a:normAutofit/>
          </a:bodyPr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19</a:t>
            </a:fld>
            <a:endParaRPr lang="ru-RU" dirty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dirty="0">
                <a:solidFill>
                  <a:srgbClr val="1241D8"/>
                </a:solidFill>
                <a:latin typeface="Raleway Medium" pitchFamily="2" charset="-52"/>
              </a:rPr>
              <a:t>Проекты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1864C-1A2F-A96F-E12E-B839A7B5697C}"/>
              </a:ext>
            </a:extLst>
          </p:cNvPr>
          <p:cNvSpPr txBox="1"/>
          <p:nvPr/>
        </p:nvSpPr>
        <p:spPr>
          <a:xfrm>
            <a:off x="431799" y="753633"/>
            <a:ext cx="4902201" cy="502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60"/>
              </a:lnSpc>
              <a:spcAft>
                <a:spcPts val="1200"/>
              </a:spcAft>
              <a:defRPr sz="1200" b="1">
                <a:solidFill>
                  <a:srgbClr val="141A1B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defRPr>
            </a:lvl1pPr>
          </a:lstStyle>
          <a:p>
            <a:r>
              <a:rPr lang="ru-RU" dirty="0"/>
              <a:t>Корпоративная система управления </a:t>
            </a:r>
            <a:br>
              <a:rPr lang="ru-RU" dirty="0"/>
            </a:br>
            <a:r>
              <a:rPr lang="ru-RU" dirty="0"/>
              <a:t>инвестициями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09129" y="0"/>
            <a:ext cx="3334871" cy="4896000"/>
          </a:xfrm>
          <a:prstGeom prst="rect">
            <a:avLst/>
          </a:prstGeom>
          <a:solidFill>
            <a:srgbClr val="05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7463963" y="356193"/>
            <a:ext cx="792" cy="3143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Fsight 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34300" y="414338"/>
            <a:ext cx="933719" cy="194619"/>
          </a:xfrm>
          <a:prstGeom prst="rect">
            <a:avLst/>
          </a:prstGeom>
        </p:spPr>
      </p:pic>
      <p:sp>
        <p:nvSpPr>
          <p:cNvPr id="23" name="Прямоугольник: скругленные углы 46">
            <a:extLst>
              <a:ext uri="{FF2B5EF4-FFF2-40B4-BE49-F238E27FC236}">
                <a16:creationId xmlns:a16="http://schemas.microsoft.com/office/drawing/2014/main" id="{4C5593E2-FB9A-129D-772C-1159151D59E5}"/>
              </a:ext>
            </a:extLst>
          </p:cNvPr>
          <p:cNvSpPr/>
          <p:nvPr/>
        </p:nvSpPr>
        <p:spPr>
          <a:xfrm>
            <a:off x="431799" y="4114563"/>
            <a:ext cx="4841038" cy="705821"/>
          </a:xfrm>
          <a:prstGeom prst="roundRect">
            <a:avLst/>
          </a:prstGeom>
          <a:solidFill>
            <a:srgbClr val="D1D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kern="120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Централизованный сбор и мониторинг информации о реализации инвестиционных программ и проектов</a:t>
            </a:r>
          </a:p>
          <a:p>
            <a:r>
              <a:rPr lang="ru-RU" sz="1000" kern="1200" dirty="0">
                <a:solidFill>
                  <a:srgbClr val="00000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Интерфейс и производительность системы удовлетворили требованиям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3606" y="1290648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Задачи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70636" y="3735914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Бизнес-эффект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913" y="1669297"/>
            <a:ext cx="4801102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Импортозамещение западного решения с сохранением функционала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Реализация модели, процессов и регламентов планирования и прогнозирования инвестиций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Сценарное моделирование и пересчет данных в альтернативных макропараметрах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Расчет основных инвестиционных показателей программ и проектов с учетом затрат разного типа в разрезе сценариев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Реализация функциональности по загрузке и обработке данных по планам и прогнозам инвестиций из Excel-файлов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Реализация функциональности по выгрузке данных по планам и прогнозам инвестиций из базы в Excel-файлы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9E179-1B52-2B76-97D2-5D035C58619A}"/>
              </a:ext>
            </a:extLst>
          </p:cNvPr>
          <p:cNvSpPr txBox="1"/>
          <p:nvPr/>
        </p:nvSpPr>
        <p:spPr>
          <a:xfrm>
            <a:off x="6119445" y="285857"/>
            <a:ext cx="1231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Ведущая ВИНК РФ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EBBCC-2BAA-C3E6-4B53-60246ADB7B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4285F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402696" y="4053980"/>
            <a:ext cx="1370465" cy="4875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797166-F415-95C5-912C-11A759EB0F4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21757" y="1143539"/>
            <a:ext cx="3084291" cy="17749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96BF30-4390-0AA1-A5CB-BD88DB2D5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194" y="1208322"/>
            <a:ext cx="362577" cy="3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3168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9A7DA3-8160-19DA-A869-87691978EA4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E47C2D-7400-00EB-738C-2B830BCC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47" y="351686"/>
            <a:ext cx="3969153" cy="4298303"/>
          </a:xfrm>
          <a:prstGeom prst="rect">
            <a:avLst/>
          </a:prstGeom>
        </p:spPr>
      </p:pic>
      <p:pic>
        <p:nvPicPr>
          <p:cNvPr id="15" name="Picture 2" descr="https://www.needsomefun.net/wp-content/uploads/2018/06/sherlock2.jpg">
            <a:extLst>
              <a:ext uri="{FF2B5EF4-FFF2-40B4-BE49-F238E27FC236}">
                <a16:creationId xmlns:a16="http://schemas.microsoft.com/office/drawing/2014/main" id="{32704895-FF74-1B01-9AA8-357028023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02" y="351686"/>
            <a:ext cx="3484121" cy="3327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03785EDA-BB9C-107B-EA8A-6BBB2FF60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811" y="3716524"/>
            <a:ext cx="3683648" cy="886574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«Трудно принимать разумные решения, когда у вас есть только частичные и не связанные факты…» - Шерлок Холмс</a:t>
            </a:r>
          </a:p>
        </p:txBody>
      </p:sp>
    </p:spTree>
    <p:extLst>
      <p:ext uri="{BB962C8B-B14F-4D97-AF65-F5344CB8AC3E}">
        <p14:creationId xmlns:p14="http://schemas.microsoft.com/office/powerpoint/2010/main" val="1706180115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20</a:t>
            </a:fld>
            <a:endParaRPr lang="ru-RU" dirty="0"/>
          </a:p>
        </p:txBody>
      </p:sp>
      <p:sp>
        <p:nvSpPr>
          <p:cNvPr id="8" name="Google Shape;465;p20">
            <a:extLst>
              <a:ext uri="{FF2B5EF4-FFF2-40B4-BE49-F238E27FC236}">
                <a16:creationId xmlns:a16="http://schemas.microsoft.com/office/drawing/2014/main" id="{7EF6150E-0F49-684A-4F73-F848CC784841}"/>
              </a:ext>
            </a:extLst>
          </p:cNvPr>
          <p:cNvSpPr/>
          <p:nvPr/>
        </p:nvSpPr>
        <p:spPr>
          <a:xfrm>
            <a:off x="476250" y="300038"/>
            <a:ext cx="174783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2000" dirty="0">
                <a:solidFill>
                  <a:srgbClr val="1241D8"/>
                </a:solidFill>
                <a:latin typeface="Raleway Medium" pitchFamily="2" charset="-52"/>
                <a:sym typeface="Raleway"/>
              </a:rPr>
              <a:t>Проекты</a:t>
            </a:r>
            <a:endParaRPr lang="ru-RU" sz="2000" dirty="0">
              <a:solidFill>
                <a:srgbClr val="1241D8"/>
              </a:solidFill>
              <a:latin typeface="Raleway Medium" pitchFamily="2" charset="-52"/>
              <a:sym typeface="Calibri"/>
            </a:endParaRPr>
          </a:p>
        </p:txBody>
      </p:sp>
      <p:pic>
        <p:nvPicPr>
          <p:cNvPr id="9" name="Google Shape;451;p20" descr="preencoded.png">
            <a:extLst>
              <a:ext uri="{FF2B5EF4-FFF2-40B4-BE49-F238E27FC236}">
                <a16:creationId xmlns:a16="http://schemas.microsoft.com/office/drawing/2014/main" id="{E7352AD6-9F51-C3B4-87D1-1FAB97AC3B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0" y="0"/>
            <a:ext cx="3333750" cy="48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C51113-F528-3730-9C91-4F011999F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" t="1143" r="840" b="1959"/>
          <a:stretch/>
        </p:blipFill>
        <p:spPr>
          <a:xfrm>
            <a:off x="5968930" y="1051560"/>
            <a:ext cx="2984570" cy="145542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660D4AB-A9F6-42F9-1E43-AA9CB562772C}"/>
              </a:ext>
            </a:extLst>
          </p:cNvPr>
          <p:cNvGrpSpPr/>
          <p:nvPr/>
        </p:nvGrpSpPr>
        <p:grpSpPr>
          <a:xfrm>
            <a:off x="7425463" y="4233536"/>
            <a:ext cx="1507361" cy="531476"/>
            <a:chOff x="7425463" y="3997316"/>
            <a:chExt cx="1507361" cy="531476"/>
          </a:xfrm>
        </p:grpSpPr>
        <p:sp>
          <p:nvSpPr>
            <p:cNvPr id="12" name="Скругленный прямоугольник 57">
              <a:extLst>
                <a:ext uri="{FF2B5EF4-FFF2-40B4-BE49-F238E27FC236}">
                  <a16:creationId xmlns:a16="http://schemas.microsoft.com/office/drawing/2014/main" id="{91A3E0C8-5E18-B6EC-D466-2134263921A5}"/>
                </a:ext>
              </a:extLst>
            </p:cNvPr>
            <p:cNvSpPr/>
            <p:nvPr/>
          </p:nvSpPr>
          <p:spPr>
            <a:xfrm>
              <a:off x="7425463" y="3997316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34CAEBF-F721-F441-48A2-AA8DB183C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35" y="4135787"/>
              <a:ext cx="1395247" cy="342026"/>
            </a:xfrm>
            <a:prstGeom prst="rect">
              <a:avLst/>
            </a:prstGeom>
          </p:spPr>
        </p:pic>
      </p:grp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4735496-984F-E889-19C5-5E7FEF141F1F}"/>
              </a:ext>
            </a:extLst>
          </p:cNvPr>
          <p:cNvCxnSpPr/>
          <p:nvPr/>
        </p:nvCxnSpPr>
        <p:spPr>
          <a:xfrm>
            <a:off x="7463963" y="356193"/>
            <a:ext cx="792" cy="3143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Fsight Logo" descr="preencoded.png">
            <a:extLst>
              <a:ext uri="{FF2B5EF4-FFF2-40B4-BE49-F238E27FC236}">
                <a16:creationId xmlns:a16="http://schemas.microsoft.com/office/drawing/2014/main" id="{360E3563-7C17-0BA0-E9E5-6F5D8A229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34300" y="414338"/>
            <a:ext cx="933719" cy="1946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13AC19-B9AC-41FE-6234-41D3A464CC76}"/>
              </a:ext>
            </a:extLst>
          </p:cNvPr>
          <p:cNvSpPr txBox="1"/>
          <p:nvPr/>
        </p:nvSpPr>
        <p:spPr>
          <a:xfrm>
            <a:off x="6119445" y="377297"/>
            <a:ext cx="1231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ИСУБ КРЭА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6BE2C5-BA59-84A7-F6AC-E2ED0F494872}"/>
              </a:ext>
            </a:extLst>
          </p:cNvPr>
          <p:cNvSpPr txBox="1"/>
          <p:nvPr/>
        </p:nvSpPr>
        <p:spPr>
          <a:xfrm>
            <a:off x="390852" y="650382"/>
            <a:ext cx="4341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141A1B"/>
                </a:solidFill>
                <a:latin typeface="Raleway Bold" pitchFamily="34" charset="0"/>
              </a:rPr>
              <a:t>Информационная система  управления бюджетированием АО «Концерн Росэнергоатом»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CC46BC-3FBE-E8AC-4952-A0BA1E7C8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30" y="2571749"/>
            <a:ext cx="2988000" cy="1460228"/>
          </a:xfrm>
          <a:prstGeom prst="rect">
            <a:avLst/>
          </a:prstGeom>
        </p:spPr>
      </p:pic>
      <p:pic>
        <p:nvPicPr>
          <p:cNvPr id="26" name="Google Shape;497;p21" descr="preencoded.png">
            <a:extLst>
              <a:ext uri="{FF2B5EF4-FFF2-40B4-BE49-F238E27FC236}">
                <a16:creationId xmlns:a16="http://schemas.microsoft.com/office/drawing/2014/main" id="{4666C59C-81C3-5CFF-6679-64EADA1B0A5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05113" y="1384934"/>
            <a:ext cx="2840354" cy="33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03;p21" descr="preencoded.png">
            <a:extLst>
              <a:ext uri="{FF2B5EF4-FFF2-40B4-BE49-F238E27FC236}">
                <a16:creationId xmlns:a16="http://schemas.microsoft.com/office/drawing/2014/main" id="{00A643FF-C505-1134-DA3B-C78AE23B6C5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6250" y="1384935"/>
            <a:ext cx="2176463" cy="332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05;p21" descr="preencoded.png">
            <a:extLst>
              <a:ext uri="{FF2B5EF4-FFF2-40B4-BE49-F238E27FC236}">
                <a16:creationId xmlns:a16="http://schemas.microsoft.com/office/drawing/2014/main" id="{72020E74-35F6-CF7B-54A7-875B44E52AA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3713" y="158496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06;p21" descr="preencoded.png">
            <a:extLst>
              <a:ext uri="{FF2B5EF4-FFF2-40B4-BE49-F238E27FC236}">
                <a16:creationId xmlns:a16="http://schemas.microsoft.com/office/drawing/2014/main" id="{CBEA918F-EF8A-905F-DBA1-2CFB8B9B41B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76613" y="1584960"/>
            <a:ext cx="12763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07;p21" descr="preencoded.png">
            <a:extLst>
              <a:ext uri="{FF2B5EF4-FFF2-40B4-BE49-F238E27FC236}">
                <a16:creationId xmlns:a16="http://schemas.microsoft.com/office/drawing/2014/main" id="{B3F8DC31-5E0B-FD63-59E5-FE5C755BB29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3713" y="206121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08;p21" descr="preencoded.png">
            <a:extLst>
              <a:ext uri="{FF2B5EF4-FFF2-40B4-BE49-F238E27FC236}">
                <a16:creationId xmlns:a16="http://schemas.microsoft.com/office/drawing/2014/main" id="{F26F4129-7DDA-05AA-C345-9FEF4A9030D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76613" y="2061210"/>
            <a:ext cx="1862138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09;p21" descr="preencoded.png">
            <a:extLst>
              <a:ext uri="{FF2B5EF4-FFF2-40B4-BE49-F238E27FC236}">
                <a16:creationId xmlns:a16="http://schemas.microsoft.com/office/drawing/2014/main" id="{D963C987-BB2A-7E00-6D23-8BBA202CD84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33713" y="262890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10;p21" descr="preencoded.png">
            <a:extLst>
              <a:ext uri="{FF2B5EF4-FFF2-40B4-BE49-F238E27FC236}">
                <a16:creationId xmlns:a16="http://schemas.microsoft.com/office/drawing/2014/main" id="{1A2362A4-3124-524D-09E4-450F555303F0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76613" y="2537460"/>
            <a:ext cx="1033463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11;p21" descr="preencoded.png">
            <a:extLst>
              <a:ext uri="{FF2B5EF4-FFF2-40B4-BE49-F238E27FC236}">
                <a16:creationId xmlns:a16="http://schemas.microsoft.com/office/drawing/2014/main" id="{947285F2-616F-948A-CE30-EEC8AA5BDFD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033713" y="314706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12;p21" descr="preencoded.png">
            <a:extLst>
              <a:ext uri="{FF2B5EF4-FFF2-40B4-BE49-F238E27FC236}">
                <a16:creationId xmlns:a16="http://schemas.microsoft.com/office/drawing/2014/main" id="{4438EC65-939B-69E1-EFA9-E52A46A63E4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76613" y="3147060"/>
            <a:ext cx="9810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13;p21" descr="preencoded.png">
            <a:extLst>
              <a:ext uri="{FF2B5EF4-FFF2-40B4-BE49-F238E27FC236}">
                <a16:creationId xmlns:a16="http://schemas.microsoft.com/office/drawing/2014/main" id="{7B265186-7DC0-8FF1-7E2B-B6DB3D6A5AFB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033713" y="362331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14;p21" descr="preencoded.png">
            <a:extLst>
              <a:ext uri="{FF2B5EF4-FFF2-40B4-BE49-F238E27FC236}">
                <a16:creationId xmlns:a16="http://schemas.microsoft.com/office/drawing/2014/main" id="{B8CBA0B9-3626-9752-84F3-F0F3EF2AA5BB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376613" y="3623310"/>
            <a:ext cx="113347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524;p21">
            <a:extLst>
              <a:ext uri="{FF2B5EF4-FFF2-40B4-BE49-F238E27FC236}">
                <a16:creationId xmlns:a16="http://schemas.microsoft.com/office/drawing/2014/main" id="{953E6D39-A168-6578-3E99-38C24DC543BC}"/>
              </a:ext>
            </a:extLst>
          </p:cNvPr>
          <p:cNvSpPr/>
          <p:nvPr/>
        </p:nvSpPr>
        <p:spPr>
          <a:xfrm>
            <a:off x="605790" y="1447800"/>
            <a:ext cx="1728000" cy="19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1241D8"/>
              </a:buClr>
              <a:buSzPts val="2400"/>
            </a:pPr>
            <a:r>
              <a:rPr lang="ru-RU" sz="1200" dirty="0">
                <a:solidFill>
                  <a:srgbClr val="1241D8"/>
                </a:solidFill>
                <a:latin typeface="+mn-lt"/>
                <a:ea typeface="Raleway SemiBold"/>
                <a:cs typeface="Raleway SemiBold"/>
                <a:sym typeface="Raleway SemiBold"/>
              </a:rPr>
              <a:t>Основные результаты</a:t>
            </a:r>
            <a:endParaRPr lang="ru-RU" sz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525;p21">
            <a:extLst>
              <a:ext uri="{FF2B5EF4-FFF2-40B4-BE49-F238E27FC236}">
                <a16:creationId xmlns:a16="http://schemas.microsoft.com/office/drawing/2014/main" id="{D5D06140-DB0C-7F28-2D7E-3C624246659D}"/>
              </a:ext>
            </a:extLst>
          </p:cNvPr>
          <p:cNvSpPr/>
          <p:nvPr/>
        </p:nvSpPr>
        <p:spPr>
          <a:xfrm>
            <a:off x="550545" y="1673543"/>
            <a:ext cx="2034540" cy="304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158750">
              <a:spcAft>
                <a:spcPts val="2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Автоматизация модели формирования </a:t>
            </a:r>
            <a:r>
              <a:rPr lang="ru-RU" sz="800" dirty="0">
                <a:latin typeface="Arial"/>
                <a:cs typeface="Arial"/>
              </a:rPr>
              <a:t>бизнес-плана (на 5 лет) и сметы доходов и расходов и расшифровок  к ней</a:t>
            </a:r>
          </a:p>
          <a:p>
            <a:pPr marL="228600" indent="-158750">
              <a:spcAft>
                <a:spcPts val="200"/>
              </a:spcAft>
              <a:buSzPct val="100000"/>
              <a:buChar char="●"/>
            </a:pPr>
            <a:r>
              <a:rPr lang="ru-RU" sz="800" dirty="0"/>
              <a:t>Реализация </a:t>
            </a:r>
            <a:r>
              <a:rPr lang="ru-RU" sz="800" dirty="0">
                <a:latin typeface="Arial"/>
                <a:cs typeface="Arial"/>
              </a:rPr>
              <a:t>вспомогательных и сводных форм</a:t>
            </a:r>
          </a:p>
          <a:p>
            <a:pPr marL="228600" indent="-158750">
              <a:spcAft>
                <a:spcPts val="2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Реализация процессов согласования и утверждения бизнес – плана и сметы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Реализация процессов корректировки бизнес – плана и сметы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Автоматизация заявочной компании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Реализация процесса исполнения сметы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Реализация процесса ф</a:t>
            </a: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</a:rPr>
              <a:t>ормирования прогноза исполнения сметы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Загрузка производственных показателей, выручки, данных из      </a:t>
            </a:r>
            <a:r>
              <a:rPr lang="en-US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SAP BW</a:t>
            </a:r>
            <a:endParaRPr lang="ru-RU" sz="750" dirty="0">
              <a:solidFill>
                <a:srgbClr val="141A1B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Формирование отчетных форм скорректированной возвратной сметы и расшифровок к ней, об исполнении сметы, исполнения КПЭ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Формирование пояснений по отклонениям</a:t>
            </a: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endParaRPr lang="ru-RU" sz="750" dirty="0">
              <a:solidFill>
                <a:srgbClr val="141A1B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228600" indent="-158750">
              <a:spcAft>
                <a:spcPts val="200"/>
              </a:spcAft>
              <a:buSzPct val="100000"/>
              <a:buFont typeface="Arial"/>
              <a:buChar char="●"/>
            </a:pPr>
            <a:endParaRPr lang="ru-RU" sz="750" dirty="0">
              <a:solidFill>
                <a:srgbClr val="141A1B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228600" indent="-158750">
              <a:spcAft>
                <a:spcPts val="200"/>
              </a:spcAft>
              <a:buSzPct val="100000"/>
              <a:buChar char="●"/>
            </a:pPr>
            <a:endParaRPr lang="ru-RU" sz="750" dirty="0">
              <a:solidFill>
                <a:srgbClr val="141A1B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228600" indent="-158750">
              <a:spcAft>
                <a:spcPts val="200"/>
              </a:spcAft>
              <a:buSzPct val="100000"/>
              <a:buChar char="●"/>
            </a:pPr>
            <a:endParaRPr lang="ru-RU" sz="750" dirty="0">
              <a:solidFill>
                <a:srgbClr val="141A1B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228600" indent="-158750">
              <a:spcBef>
                <a:spcPts val="500"/>
              </a:spcBef>
              <a:spcAft>
                <a:spcPts val="200"/>
              </a:spcAft>
              <a:buSzPct val="100000"/>
              <a:buChar char="●"/>
            </a:pP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527;p21">
            <a:extLst>
              <a:ext uri="{FF2B5EF4-FFF2-40B4-BE49-F238E27FC236}">
                <a16:creationId xmlns:a16="http://schemas.microsoft.com/office/drawing/2014/main" id="{939A0A2A-5273-F539-873C-F1C676851C5E}"/>
              </a:ext>
            </a:extLst>
          </p:cNvPr>
          <p:cNvSpPr/>
          <p:nvPr/>
        </p:nvSpPr>
        <p:spPr>
          <a:xfrm>
            <a:off x="3376613" y="1584960"/>
            <a:ext cx="1319213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Количество пользователей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528;p21">
            <a:extLst>
              <a:ext uri="{FF2B5EF4-FFF2-40B4-BE49-F238E27FC236}">
                <a16:creationId xmlns:a16="http://schemas.microsoft.com/office/drawing/2014/main" id="{8B2B2815-80E5-27BF-5FF1-D9EE5A74A62F}"/>
              </a:ext>
            </a:extLst>
          </p:cNvPr>
          <p:cNvSpPr/>
          <p:nvPr/>
        </p:nvSpPr>
        <p:spPr>
          <a:xfrm>
            <a:off x="3376613" y="1737360"/>
            <a:ext cx="13049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250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529;p21">
            <a:extLst>
              <a:ext uri="{FF2B5EF4-FFF2-40B4-BE49-F238E27FC236}">
                <a16:creationId xmlns:a16="http://schemas.microsoft.com/office/drawing/2014/main" id="{D38F4ACE-A8B3-0425-44D4-DC0A9F01899D}"/>
              </a:ext>
            </a:extLst>
          </p:cNvPr>
          <p:cNvSpPr/>
          <p:nvPr/>
        </p:nvSpPr>
        <p:spPr>
          <a:xfrm>
            <a:off x="3376613" y="2061210"/>
            <a:ext cx="188595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Организационный объем: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530;p21">
            <a:extLst>
              <a:ext uri="{FF2B5EF4-FFF2-40B4-BE49-F238E27FC236}">
                <a16:creationId xmlns:a16="http://schemas.microsoft.com/office/drawing/2014/main" id="{46947AF7-9ACA-D65E-A686-3C8830D42CF5}"/>
              </a:ext>
            </a:extLst>
          </p:cNvPr>
          <p:cNvSpPr/>
          <p:nvPr/>
        </p:nvSpPr>
        <p:spPr>
          <a:xfrm>
            <a:off x="3376612" y="2213609"/>
            <a:ext cx="2147887" cy="35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18</a:t>
            </a:r>
            <a:r>
              <a:rPr lang="ru-RU" sz="75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подразделений в объеме (11 АЭС, центральный аппарат, 6 малых филиалов)</a:t>
            </a:r>
          </a:p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531;p21">
            <a:extLst>
              <a:ext uri="{FF2B5EF4-FFF2-40B4-BE49-F238E27FC236}">
                <a16:creationId xmlns:a16="http://schemas.microsoft.com/office/drawing/2014/main" id="{2BD84C06-DFA3-A5A9-F0BC-9DF8E1CE5E77}"/>
              </a:ext>
            </a:extLst>
          </p:cNvPr>
          <p:cNvSpPr/>
          <p:nvPr/>
        </p:nvSpPr>
        <p:spPr>
          <a:xfrm>
            <a:off x="3376613" y="2628900"/>
            <a:ext cx="105727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Объем форм: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2;p21">
            <a:extLst>
              <a:ext uri="{FF2B5EF4-FFF2-40B4-BE49-F238E27FC236}">
                <a16:creationId xmlns:a16="http://schemas.microsoft.com/office/drawing/2014/main" id="{50CC77C0-E602-838D-9412-AB4EB4D27133}"/>
              </a:ext>
            </a:extLst>
          </p:cNvPr>
          <p:cNvSpPr/>
          <p:nvPr/>
        </p:nvSpPr>
        <p:spPr>
          <a:xfrm>
            <a:off x="3376613" y="2781300"/>
            <a:ext cx="1062038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9166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200 отчетных форм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ru-RU" sz="750" b="1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200 бюджетных форм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533;p21">
            <a:extLst>
              <a:ext uri="{FF2B5EF4-FFF2-40B4-BE49-F238E27FC236}">
                <a16:creationId xmlns:a16="http://schemas.microsoft.com/office/drawing/2014/main" id="{453416A4-62F4-2D52-0F10-69160157D946}"/>
              </a:ext>
            </a:extLst>
          </p:cNvPr>
          <p:cNvSpPr/>
          <p:nvPr/>
        </p:nvSpPr>
        <p:spPr>
          <a:xfrm>
            <a:off x="3376613" y="3147060"/>
            <a:ext cx="1014413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Детализация данных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534;p21">
            <a:extLst>
              <a:ext uri="{FF2B5EF4-FFF2-40B4-BE49-F238E27FC236}">
                <a16:creationId xmlns:a16="http://schemas.microsoft.com/office/drawing/2014/main" id="{D930CF83-BE7F-36EF-2061-329EB4FBC8A1}"/>
              </a:ext>
            </a:extLst>
          </p:cNvPr>
          <p:cNvSpPr/>
          <p:nvPr/>
        </p:nvSpPr>
        <p:spPr>
          <a:xfrm>
            <a:off x="3376612" y="3299460"/>
            <a:ext cx="204882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10 лет </a:t>
            </a: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глубина хранения ретроспективных данных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535;p21">
            <a:extLst>
              <a:ext uri="{FF2B5EF4-FFF2-40B4-BE49-F238E27FC236}">
                <a16:creationId xmlns:a16="http://schemas.microsoft.com/office/drawing/2014/main" id="{F2D07D5F-2F9A-6F37-F087-D76F1A43D49E}"/>
              </a:ext>
            </a:extLst>
          </p:cNvPr>
          <p:cNvSpPr/>
          <p:nvPr/>
        </p:nvSpPr>
        <p:spPr>
          <a:xfrm>
            <a:off x="3376613" y="3623310"/>
            <a:ext cx="117157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Алгоритмы расчета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536;p21">
            <a:extLst>
              <a:ext uri="{FF2B5EF4-FFF2-40B4-BE49-F238E27FC236}">
                <a16:creationId xmlns:a16="http://schemas.microsoft.com/office/drawing/2014/main" id="{D2C88419-97B1-43FF-B226-96D9DC76C9CA}"/>
              </a:ext>
            </a:extLst>
          </p:cNvPr>
          <p:cNvSpPr/>
          <p:nvPr/>
        </p:nvSpPr>
        <p:spPr>
          <a:xfrm>
            <a:off x="3376613" y="3775710"/>
            <a:ext cx="116205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+mn-lt"/>
                <a:ea typeface="Open Sans"/>
                <a:cs typeface="Open Sans"/>
                <a:sym typeface="Open Sans"/>
              </a:rPr>
              <a:t>400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59C9BC-BFFC-D8C0-3786-5BAE59D253FA}"/>
              </a:ext>
            </a:extLst>
          </p:cNvPr>
          <p:cNvSpPr txBox="1"/>
          <p:nvPr/>
        </p:nvSpPr>
        <p:spPr>
          <a:xfrm>
            <a:off x="2974806" y="4056647"/>
            <a:ext cx="25496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750" b="1" dirty="0">
                <a:solidFill>
                  <a:srgbClr val="141A1B"/>
                </a:solidFill>
                <a:latin typeface="+mn-lt"/>
                <a:ea typeface="Open Sans"/>
                <a:cs typeface="Open Sans"/>
              </a:rPr>
              <a:t>~ 30Гб </a:t>
            </a: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Open Sans"/>
              </a:rPr>
              <a:t>данных хранится в рамках годового бюджетного цикла</a:t>
            </a:r>
          </a:p>
        </p:txBody>
      </p:sp>
    </p:spTree>
    <p:extLst>
      <p:ext uri="{BB962C8B-B14F-4D97-AF65-F5344CB8AC3E}">
        <p14:creationId xmlns:p14="http://schemas.microsoft.com/office/powerpoint/2010/main" val="1077688538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21</a:t>
            </a:fld>
            <a:endParaRPr lang="ru-RU" dirty="0"/>
          </a:p>
        </p:txBody>
      </p:sp>
      <p:pic>
        <p:nvPicPr>
          <p:cNvPr id="4" name="Google Shape;451;p20" descr="preencoded.png">
            <a:extLst>
              <a:ext uri="{FF2B5EF4-FFF2-40B4-BE49-F238E27FC236}">
                <a16:creationId xmlns:a16="http://schemas.microsoft.com/office/drawing/2014/main" id="{1906E3E6-0844-8922-38CD-59840C7C10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0250" y="0"/>
            <a:ext cx="333375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5;p20">
            <a:extLst>
              <a:ext uri="{FF2B5EF4-FFF2-40B4-BE49-F238E27FC236}">
                <a16:creationId xmlns:a16="http://schemas.microsoft.com/office/drawing/2014/main" id="{F6F38C85-5127-CB04-7A3F-503A9BC9986A}"/>
              </a:ext>
            </a:extLst>
          </p:cNvPr>
          <p:cNvSpPr/>
          <p:nvPr/>
        </p:nvSpPr>
        <p:spPr>
          <a:xfrm>
            <a:off x="476250" y="300038"/>
            <a:ext cx="174783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2000" dirty="0">
                <a:solidFill>
                  <a:srgbClr val="1241D8"/>
                </a:solidFill>
                <a:latin typeface="Raleway Medium" pitchFamily="2" charset="-52"/>
                <a:sym typeface="Raleway"/>
              </a:rPr>
              <a:t>Проекты</a:t>
            </a:r>
            <a:endParaRPr lang="ru-RU" sz="2000" dirty="0">
              <a:solidFill>
                <a:srgbClr val="1241D8"/>
              </a:solidFill>
              <a:latin typeface="Raleway Medium" pitchFamily="2" charset="-52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647C2-8BFC-3B3D-5AB6-129878A49918}"/>
              </a:ext>
            </a:extLst>
          </p:cNvPr>
          <p:cNvSpPr txBox="1"/>
          <p:nvPr/>
        </p:nvSpPr>
        <p:spPr>
          <a:xfrm>
            <a:off x="373380" y="68708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141A1B"/>
                </a:solidFill>
                <a:latin typeface="Raleway Bold" pitchFamily="34" charset="0"/>
              </a:rPr>
              <a:t>Стратегическое и оперативное планирование производственного процесса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5856045-E1E7-9AEC-BD55-266C3D8D6BCC}"/>
              </a:ext>
            </a:extLst>
          </p:cNvPr>
          <p:cNvCxnSpPr/>
          <p:nvPr/>
        </p:nvCxnSpPr>
        <p:spPr>
          <a:xfrm>
            <a:off x="7814483" y="356192"/>
            <a:ext cx="792" cy="1188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Fsight Logo" descr="preencoded.png">
            <a:extLst>
              <a:ext uri="{FF2B5EF4-FFF2-40B4-BE49-F238E27FC236}">
                <a16:creationId xmlns:a16="http://schemas.microsoft.com/office/drawing/2014/main" id="{FEF24DF5-0C32-9AEF-9581-8F49B5770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62900" y="414338"/>
            <a:ext cx="933719" cy="194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D44604-4CAA-3426-034C-0AEDB426E05C}"/>
              </a:ext>
            </a:extLst>
          </p:cNvPr>
          <p:cNvSpPr txBox="1"/>
          <p:nvPr/>
        </p:nvSpPr>
        <p:spPr>
          <a:xfrm>
            <a:off x="6119445" y="377297"/>
            <a:ext cx="169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Ведущая международная ГК в сфере добычи и переработки минеральных ресурсов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197D38-8668-50D7-8D77-C0A99C8D9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928" y="1852631"/>
            <a:ext cx="2934394" cy="1773377"/>
          </a:xfrm>
          <a:prstGeom prst="rect">
            <a:avLst/>
          </a:prstGeom>
          <a:noFill/>
          <a:ln>
            <a:solidFill>
              <a:srgbClr val="E0E6EC"/>
            </a:solidFill>
          </a:ln>
          <a:effectLst>
            <a:outerShdw blurRad="50800" dist="38100" dir="2700000" algn="tl" rotWithShape="0">
              <a:srgbClr val="D6DDE5">
                <a:alpha val="60000"/>
              </a:srgbClr>
            </a:outerShdw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52A3AC9-E747-9E4F-3983-DF7A84A785A7}"/>
              </a:ext>
            </a:extLst>
          </p:cNvPr>
          <p:cNvGrpSpPr/>
          <p:nvPr/>
        </p:nvGrpSpPr>
        <p:grpSpPr>
          <a:xfrm>
            <a:off x="7477125" y="4197686"/>
            <a:ext cx="1507361" cy="531476"/>
            <a:chOff x="7503787" y="3608502"/>
            <a:chExt cx="1507361" cy="531476"/>
          </a:xfrm>
        </p:grpSpPr>
        <p:sp>
          <p:nvSpPr>
            <p:cNvPr id="14" name="Скругленный прямоугольник 57">
              <a:extLst>
                <a:ext uri="{FF2B5EF4-FFF2-40B4-BE49-F238E27FC236}">
                  <a16:creationId xmlns:a16="http://schemas.microsoft.com/office/drawing/2014/main" id="{CC4BE3E1-E8E9-DB60-156B-D27DD412E350}"/>
                </a:ext>
              </a:extLst>
            </p:cNvPr>
            <p:cNvSpPr/>
            <p:nvPr/>
          </p:nvSpPr>
          <p:spPr>
            <a:xfrm>
              <a:off x="7503787" y="3608502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5828AA-88F9-DA79-D209-1A8EA773C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650" y="3698087"/>
              <a:ext cx="1296000" cy="317696"/>
            </a:xfrm>
            <a:prstGeom prst="rect">
              <a:avLst/>
            </a:prstGeom>
          </p:spPr>
        </p:pic>
      </p:grpSp>
      <p:sp>
        <p:nvSpPr>
          <p:cNvPr id="16" name="Скругленный прямоугольник 9">
            <a:extLst>
              <a:ext uri="{FF2B5EF4-FFF2-40B4-BE49-F238E27FC236}">
                <a16:creationId xmlns:a16="http://schemas.microsoft.com/office/drawing/2014/main" id="{1736F063-0B45-B9C1-C08A-8681D128D915}"/>
              </a:ext>
            </a:extLst>
          </p:cNvPr>
          <p:cNvSpPr/>
          <p:nvPr/>
        </p:nvSpPr>
        <p:spPr>
          <a:xfrm>
            <a:off x="370636" y="1629506"/>
            <a:ext cx="4902201" cy="630454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24EBDA9-DF62-A4B9-BC86-EC99016A5408}"/>
              </a:ext>
            </a:extLst>
          </p:cNvPr>
          <p:cNvSpPr/>
          <p:nvPr/>
        </p:nvSpPr>
        <p:spPr>
          <a:xfrm>
            <a:off x="333606" y="1290648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Задачи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E99F767-C942-AAA6-04BE-64BA14BEBB24}"/>
              </a:ext>
            </a:extLst>
          </p:cNvPr>
          <p:cNvSpPr/>
          <p:nvPr/>
        </p:nvSpPr>
        <p:spPr>
          <a:xfrm>
            <a:off x="370636" y="2349074"/>
            <a:ext cx="1213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Результаты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54F0A97-0A80-F843-3593-C79F803BA538}"/>
              </a:ext>
            </a:extLst>
          </p:cNvPr>
          <p:cNvSpPr/>
          <p:nvPr/>
        </p:nvSpPr>
        <p:spPr>
          <a:xfrm>
            <a:off x="489913" y="1669297"/>
            <a:ext cx="480110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Повышение прибыльности компании за счет повышения точности стратегических прогнозов развития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Максимизация дисконтированной прибыли</a:t>
            </a:r>
          </a:p>
        </p:txBody>
      </p:sp>
      <p:sp>
        <p:nvSpPr>
          <p:cNvPr id="21" name="Скругленный прямоугольник 9">
            <a:extLst>
              <a:ext uri="{FF2B5EF4-FFF2-40B4-BE49-F238E27FC236}">
                <a16:creationId xmlns:a16="http://schemas.microsoft.com/office/drawing/2014/main" id="{8BA22ECE-069A-5275-30FA-6637620984CC}"/>
              </a:ext>
            </a:extLst>
          </p:cNvPr>
          <p:cNvSpPr/>
          <p:nvPr/>
        </p:nvSpPr>
        <p:spPr>
          <a:xfrm>
            <a:off x="388814" y="2675178"/>
            <a:ext cx="4902201" cy="2168283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C1D969B-8B81-FA62-64F2-35A988FA7C43}"/>
              </a:ext>
            </a:extLst>
          </p:cNvPr>
          <p:cNvSpPr/>
          <p:nvPr/>
        </p:nvSpPr>
        <p:spPr>
          <a:xfrm>
            <a:off x="489913" y="2690207"/>
            <a:ext cx="480110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модель учитывает </a:t>
            </a:r>
            <a:r>
              <a:rPr lang="ru-RU" sz="1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50 тыс</a:t>
            </a: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. ограничений на инвестиционный бюджет, на производственные мощности, на логистику, на спрос и т.д.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модель охватывает </a:t>
            </a:r>
            <a:r>
              <a:rPr lang="ru-RU" sz="1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27 </a:t>
            </a: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заводов</a:t>
            </a:r>
            <a:r>
              <a:rPr lang="ru-RU" sz="1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</a:t>
            </a: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компании по </a:t>
            </a:r>
            <a:r>
              <a:rPr lang="ru-RU" sz="1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200</a:t>
            </a: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производственным единицам, по </a:t>
            </a:r>
            <a:r>
              <a:rPr lang="ru-RU" sz="1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200</a:t>
            </a: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инвестиционным проектам, по </a:t>
            </a:r>
            <a:r>
              <a:rPr lang="ru-RU" sz="1000" b="1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150</a:t>
            </a: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товарам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модель обеспечивает оптимизацию: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плана продаж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плана производства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плана технического обслуживания и ремонтов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инвестиционной программы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плана потребления сырья и основных материалов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плана по персоналу</a:t>
            </a:r>
          </a:p>
          <a:p>
            <a:pPr marL="358775" lvl="0" indent="-176213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плана закупок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8BC2DE-EE01-A919-93DD-6FF1CC97F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68" y="4317751"/>
            <a:ext cx="720000" cy="283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17263790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22</a:t>
            </a:fld>
            <a:endParaRPr lang="ru-RU" dirty="0"/>
          </a:p>
        </p:txBody>
      </p:sp>
      <p:pic>
        <p:nvPicPr>
          <p:cNvPr id="4" name="Google Shape;451;p20" descr="preencoded.png">
            <a:extLst>
              <a:ext uri="{FF2B5EF4-FFF2-40B4-BE49-F238E27FC236}">
                <a16:creationId xmlns:a16="http://schemas.microsoft.com/office/drawing/2014/main" id="{57C92D35-36B8-42C6-4890-B7DC94DB4C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0250" y="0"/>
            <a:ext cx="333375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5;p20">
            <a:extLst>
              <a:ext uri="{FF2B5EF4-FFF2-40B4-BE49-F238E27FC236}">
                <a16:creationId xmlns:a16="http://schemas.microsoft.com/office/drawing/2014/main" id="{15B8ED28-9EB9-7FA7-DD85-BBC08670F682}"/>
              </a:ext>
            </a:extLst>
          </p:cNvPr>
          <p:cNvSpPr/>
          <p:nvPr/>
        </p:nvSpPr>
        <p:spPr>
          <a:xfrm>
            <a:off x="415290" y="300038"/>
            <a:ext cx="174783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1800" b="1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Проекты</a:t>
            </a:r>
            <a:endParaRPr lang="ru-RU" sz="1800" dirty="0">
              <a:solidFill>
                <a:schemeClr val="dk1"/>
              </a:solidFill>
              <a:latin typeface="Raleway Medium" pitchFamily="2" charset="-52"/>
              <a:ea typeface="Calibri"/>
              <a:cs typeface="Calibri"/>
              <a:sym typeface="Calibri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83BE62C-A7C3-C755-F9D4-5619A4273260}"/>
              </a:ext>
            </a:extLst>
          </p:cNvPr>
          <p:cNvGrpSpPr/>
          <p:nvPr/>
        </p:nvGrpSpPr>
        <p:grpSpPr>
          <a:xfrm>
            <a:off x="7477125" y="4235786"/>
            <a:ext cx="1507361" cy="531476"/>
            <a:chOff x="7503787" y="3608502"/>
            <a:chExt cx="1507361" cy="531476"/>
          </a:xfrm>
        </p:grpSpPr>
        <p:sp>
          <p:nvSpPr>
            <p:cNvPr id="7" name="Скругленный прямоугольник 57">
              <a:extLst>
                <a:ext uri="{FF2B5EF4-FFF2-40B4-BE49-F238E27FC236}">
                  <a16:creationId xmlns:a16="http://schemas.microsoft.com/office/drawing/2014/main" id="{4545BDEC-050E-F7AF-449B-4B0BCF418095}"/>
                </a:ext>
              </a:extLst>
            </p:cNvPr>
            <p:cNvSpPr/>
            <p:nvPr/>
          </p:nvSpPr>
          <p:spPr>
            <a:xfrm>
              <a:off x="7503787" y="3608502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D029B98-B2BE-1E16-DD75-2856F1ED0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650" y="3698087"/>
              <a:ext cx="1296000" cy="317696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2ABC523-41FD-6118-6B44-6196A33BFE1C}"/>
              </a:ext>
            </a:extLst>
          </p:cNvPr>
          <p:cNvCxnSpPr/>
          <p:nvPr/>
        </p:nvCxnSpPr>
        <p:spPr>
          <a:xfrm>
            <a:off x="7814483" y="356192"/>
            <a:ext cx="792" cy="432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Fsight Logo" descr="preencoded.png">
            <a:extLst>
              <a:ext uri="{FF2B5EF4-FFF2-40B4-BE49-F238E27FC236}">
                <a16:creationId xmlns:a16="http://schemas.microsoft.com/office/drawing/2014/main" id="{93798A5A-AF9F-7445-38DE-82572A840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62900" y="414338"/>
            <a:ext cx="933719" cy="194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23200-0748-BA98-B9DB-BE7C177190A4}"/>
              </a:ext>
            </a:extLst>
          </p:cNvPr>
          <p:cNvSpPr txBox="1"/>
          <p:nvPr/>
        </p:nvSpPr>
        <p:spPr>
          <a:xfrm>
            <a:off x="6119445" y="377297"/>
            <a:ext cx="169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Крупнейший ГМК холдинг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5CE261-F685-CC1E-04E7-B39EA8673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15" y="914590"/>
            <a:ext cx="2988000" cy="167115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21FE2A-B258-9701-F7CA-D7B406FC7FA3}"/>
              </a:ext>
            </a:extLst>
          </p:cNvPr>
          <p:cNvSpPr txBox="1"/>
          <p:nvPr/>
        </p:nvSpPr>
        <p:spPr>
          <a:xfrm>
            <a:off x="342900" y="60812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141A1B"/>
                </a:solidFill>
                <a:latin typeface="Raleway Bold" pitchFamily="34" charset="0"/>
              </a:rPr>
              <a:t>Система моделирования металлургического производства</a:t>
            </a:r>
          </a:p>
        </p:txBody>
      </p:sp>
      <p:sp>
        <p:nvSpPr>
          <p:cNvPr id="16" name="Скругленный прямоугольник 9">
            <a:extLst>
              <a:ext uri="{FF2B5EF4-FFF2-40B4-BE49-F238E27FC236}">
                <a16:creationId xmlns:a16="http://schemas.microsoft.com/office/drawing/2014/main" id="{C35B16B9-3734-DF7D-7A79-1852AFD61767}"/>
              </a:ext>
            </a:extLst>
          </p:cNvPr>
          <p:cNvSpPr/>
          <p:nvPr/>
        </p:nvSpPr>
        <p:spPr>
          <a:xfrm>
            <a:off x="370636" y="1477106"/>
            <a:ext cx="4902201" cy="748050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C4ED02-8FBC-F232-8219-BE6D3705A64F}"/>
              </a:ext>
            </a:extLst>
          </p:cNvPr>
          <p:cNvSpPr/>
          <p:nvPr/>
        </p:nvSpPr>
        <p:spPr>
          <a:xfrm>
            <a:off x="333606" y="1138248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Задачи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56A7CCE-E3B3-6785-BC2E-4ADD6E86A42B}"/>
              </a:ext>
            </a:extLst>
          </p:cNvPr>
          <p:cNvSpPr/>
          <p:nvPr/>
        </p:nvSpPr>
        <p:spPr>
          <a:xfrm>
            <a:off x="370636" y="2341454"/>
            <a:ext cx="1213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Результаты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2723FF4-33E7-2F71-87BF-8089BBD6175F}"/>
              </a:ext>
            </a:extLst>
          </p:cNvPr>
          <p:cNvSpPr/>
          <p:nvPr/>
        </p:nvSpPr>
        <p:spPr>
          <a:xfrm>
            <a:off x="413713" y="1478797"/>
            <a:ext cx="480110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Комплексная оптимизация всех переделов металлургического производства от сырья до полу-фабрикатов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Автоматизация процесса интегрированного производственного, финансового и инвестиционного планирования </a:t>
            </a:r>
          </a:p>
        </p:txBody>
      </p:sp>
      <p:sp>
        <p:nvSpPr>
          <p:cNvPr id="20" name="Скругленный прямоугольник 9">
            <a:extLst>
              <a:ext uri="{FF2B5EF4-FFF2-40B4-BE49-F238E27FC236}">
                <a16:creationId xmlns:a16="http://schemas.microsoft.com/office/drawing/2014/main" id="{16B8A8CA-3FF8-79E1-5105-91507BE9A57B}"/>
              </a:ext>
            </a:extLst>
          </p:cNvPr>
          <p:cNvSpPr/>
          <p:nvPr/>
        </p:nvSpPr>
        <p:spPr>
          <a:xfrm>
            <a:off x="388814" y="2655124"/>
            <a:ext cx="4902201" cy="2058797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112B2E1-A765-D53F-2688-0F8A02AB9D89}"/>
              </a:ext>
            </a:extLst>
          </p:cNvPr>
          <p:cNvSpPr/>
          <p:nvPr/>
        </p:nvSpPr>
        <p:spPr>
          <a:xfrm>
            <a:off x="489913" y="2735927"/>
            <a:ext cx="4623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250" lvl="0" indent="-185400" defTabSz="685800">
              <a:spcAft>
                <a:spcPts val="6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Оптимизация производственной программы каждого передела с учетом текущих рыночных факторов (стоимость сырья, готовой продукции и стоимость трансформации) в периоде планирования</a:t>
            </a:r>
          </a:p>
          <a:p>
            <a:pPr marL="191250" lvl="0" indent="-185400" defTabSz="685800">
              <a:spcAft>
                <a:spcPts val="6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Подбор оптимальной шихты (рецептуры) на каждом переделе</a:t>
            </a:r>
          </a:p>
          <a:p>
            <a:pPr marL="191250" lvl="0" indent="-185400" defTabSz="685800">
              <a:spcAft>
                <a:spcPts val="6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Формирование оптимального инвестиционного портфеля</a:t>
            </a:r>
          </a:p>
          <a:p>
            <a:pPr marL="191250" lvl="0" indent="-185400" defTabSz="685800">
              <a:spcAft>
                <a:spcPts val="6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Формирования сбалансированного оптимального производственного, финансового и инвестиционного планов на уровне площадок компании и находящихся под их управлением активов в годовой, месячной и недельной динамике</a:t>
            </a:r>
          </a:p>
          <a:p>
            <a:pPr marL="191250" lvl="0" indent="-185400" defTabSz="685800">
              <a:spcAft>
                <a:spcPts val="6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Формирование консолидированных планов всей компании</a:t>
            </a:r>
          </a:p>
        </p:txBody>
      </p:sp>
      <p:pic>
        <p:nvPicPr>
          <p:cNvPr id="22" name="Рисунок 5" descr="image005">
            <a:extLst>
              <a:ext uri="{FF2B5EF4-FFF2-40B4-BE49-F238E27FC236}">
                <a16:creationId xmlns:a16="http://schemas.microsoft.com/office/drawing/2014/main" id="{6FE85066-793D-739A-38A6-0DE3477EE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14" y="2636003"/>
            <a:ext cx="2988000" cy="143726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60268E9-6FC3-653B-59B1-F8B8F646C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968" y="4378711"/>
            <a:ext cx="720000" cy="283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43030294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23</a:t>
            </a:fld>
            <a:endParaRPr lang="ru-RU" dirty="0"/>
          </a:p>
        </p:txBody>
      </p:sp>
      <p:pic>
        <p:nvPicPr>
          <p:cNvPr id="4" name="Google Shape;451;p20" descr="preencoded.png">
            <a:extLst>
              <a:ext uri="{FF2B5EF4-FFF2-40B4-BE49-F238E27FC236}">
                <a16:creationId xmlns:a16="http://schemas.microsoft.com/office/drawing/2014/main" id="{E3733D0F-85BB-F42A-3F8A-6EAC959C2C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0250" y="0"/>
            <a:ext cx="333375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5;p20">
            <a:extLst>
              <a:ext uri="{FF2B5EF4-FFF2-40B4-BE49-F238E27FC236}">
                <a16:creationId xmlns:a16="http://schemas.microsoft.com/office/drawing/2014/main" id="{C51883A9-BFB4-DAE8-1DCF-DFFA9431CEDD}"/>
              </a:ext>
            </a:extLst>
          </p:cNvPr>
          <p:cNvSpPr/>
          <p:nvPr/>
        </p:nvSpPr>
        <p:spPr>
          <a:xfrm>
            <a:off x="400050" y="300038"/>
            <a:ext cx="174783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1800" b="1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Проекты</a:t>
            </a:r>
            <a:endParaRPr lang="ru-RU" sz="1800" dirty="0">
              <a:solidFill>
                <a:schemeClr val="dk1"/>
              </a:solidFill>
              <a:latin typeface="Raleway Medium" pitchFamily="2" charset="-52"/>
              <a:ea typeface="Calibri"/>
              <a:cs typeface="Calibri"/>
              <a:sym typeface="Calibri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65C5137-F839-80C1-6612-66669870840F}"/>
              </a:ext>
            </a:extLst>
          </p:cNvPr>
          <p:cNvCxnSpPr/>
          <p:nvPr/>
        </p:nvCxnSpPr>
        <p:spPr>
          <a:xfrm>
            <a:off x="7921163" y="356192"/>
            <a:ext cx="792" cy="72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Fsight Logo" descr="preencoded.png">
            <a:extLst>
              <a:ext uri="{FF2B5EF4-FFF2-40B4-BE49-F238E27FC236}">
                <a16:creationId xmlns:a16="http://schemas.microsoft.com/office/drawing/2014/main" id="{525DFF62-553F-295B-CAE9-2A1F5A363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46720" y="414338"/>
            <a:ext cx="933719" cy="194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6D29A8-7556-AE55-DA45-0E5418525265}"/>
              </a:ext>
            </a:extLst>
          </p:cNvPr>
          <p:cNvSpPr txBox="1"/>
          <p:nvPr/>
        </p:nvSpPr>
        <p:spPr>
          <a:xfrm>
            <a:off x="6012256" y="326538"/>
            <a:ext cx="1869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Крупнейший международный производитель продуктов питания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75E849-B80F-3634-7D2C-9F66F0864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42" y="1432497"/>
            <a:ext cx="2986385" cy="188226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FB32CE-8242-0CC6-B139-1E64585407CE}"/>
              </a:ext>
            </a:extLst>
          </p:cNvPr>
          <p:cNvSpPr txBox="1"/>
          <p:nvPr/>
        </p:nvSpPr>
        <p:spPr>
          <a:xfrm>
            <a:off x="327660" y="71619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141A1B"/>
                </a:solidFill>
                <a:latin typeface="Raleway Bold" pitchFamily="34" charset="0"/>
              </a:rPr>
              <a:t>Система оптимизации производства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6D4E188-47A1-C7C5-F23B-028E2FB12343}"/>
              </a:ext>
            </a:extLst>
          </p:cNvPr>
          <p:cNvGrpSpPr/>
          <p:nvPr/>
        </p:nvGrpSpPr>
        <p:grpSpPr>
          <a:xfrm>
            <a:off x="7477125" y="4197686"/>
            <a:ext cx="1507361" cy="531476"/>
            <a:chOff x="7503787" y="3608502"/>
            <a:chExt cx="1507361" cy="531476"/>
          </a:xfrm>
        </p:grpSpPr>
        <p:sp>
          <p:nvSpPr>
            <p:cNvPr id="16" name="Скругленный прямоугольник 57">
              <a:extLst>
                <a:ext uri="{FF2B5EF4-FFF2-40B4-BE49-F238E27FC236}">
                  <a16:creationId xmlns:a16="http://schemas.microsoft.com/office/drawing/2014/main" id="{8DE50259-5880-50E2-7EC7-8DC1EC1CDBA8}"/>
                </a:ext>
              </a:extLst>
            </p:cNvPr>
            <p:cNvSpPr/>
            <p:nvPr/>
          </p:nvSpPr>
          <p:spPr>
            <a:xfrm>
              <a:off x="7503787" y="3608502"/>
              <a:ext cx="1507361" cy="531476"/>
            </a:xfrm>
            <a:prstGeom prst="roundRect">
              <a:avLst/>
            </a:prstGeom>
            <a:solidFill>
              <a:srgbClr val="124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3FB47DB-4326-EA95-B526-A9A6E1635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650" y="3698087"/>
              <a:ext cx="1296000" cy="317696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3DDE-3868-FA91-9937-E8AE2EB00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68" y="4317751"/>
            <a:ext cx="720000" cy="283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Скругленный прямоугольник 9">
            <a:extLst>
              <a:ext uri="{FF2B5EF4-FFF2-40B4-BE49-F238E27FC236}">
                <a16:creationId xmlns:a16="http://schemas.microsoft.com/office/drawing/2014/main" id="{AFA8A0B3-8C07-18B1-0E7F-DCF222801860}"/>
              </a:ext>
            </a:extLst>
          </p:cNvPr>
          <p:cNvSpPr/>
          <p:nvPr/>
        </p:nvSpPr>
        <p:spPr>
          <a:xfrm>
            <a:off x="370636" y="1370425"/>
            <a:ext cx="4902201" cy="1008617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7809F6-8A23-F415-DE4B-BA0F1A83665C}"/>
              </a:ext>
            </a:extLst>
          </p:cNvPr>
          <p:cNvSpPr/>
          <p:nvPr/>
        </p:nvSpPr>
        <p:spPr>
          <a:xfrm>
            <a:off x="333606" y="1031568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Задачи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D1E38F0-7F43-D357-1BA6-E26F29D84AD6}"/>
              </a:ext>
            </a:extLst>
          </p:cNvPr>
          <p:cNvSpPr/>
          <p:nvPr/>
        </p:nvSpPr>
        <p:spPr>
          <a:xfrm>
            <a:off x="370636" y="2341454"/>
            <a:ext cx="1213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ru-RU" b="1" dirty="0">
                <a:solidFill>
                  <a:srgbClr val="1241D8"/>
                </a:solidFill>
                <a:latin typeface="Raleway"/>
                <a:ea typeface="Raleway"/>
                <a:cs typeface="Raleway"/>
              </a:rPr>
              <a:t>Результаты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12AD945-095C-2C09-2636-9B56DA8F21C9}"/>
              </a:ext>
            </a:extLst>
          </p:cNvPr>
          <p:cNvSpPr/>
          <p:nvPr/>
        </p:nvSpPr>
        <p:spPr>
          <a:xfrm>
            <a:off x="413713" y="1410217"/>
            <a:ext cx="480110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Оптимизация производственных процессов</a:t>
            </a:r>
          </a:p>
          <a:p>
            <a:pPr marL="191250" lvl="0" indent="-185400" defTabSz="685800">
              <a:spcAft>
                <a:spcPts val="3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Повышение эффективности процессов закупки, распределения сырья для обеспечения нужд производства, а также оптимизация производственных планов с целью формирования запасов для удовлетворения перспективных потребностей</a:t>
            </a:r>
          </a:p>
        </p:txBody>
      </p:sp>
      <p:sp>
        <p:nvSpPr>
          <p:cNvPr id="24" name="Скругленный прямоугольник 9">
            <a:extLst>
              <a:ext uri="{FF2B5EF4-FFF2-40B4-BE49-F238E27FC236}">
                <a16:creationId xmlns:a16="http://schemas.microsoft.com/office/drawing/2014/main" id="{A6DA77B9-4B52-E586-D234-D8967BE53A35}"/>
              </a:ext>
            </a:extLst>
          </p:cNvPr>
          <p:cNvSpPr/>
          <p:nvPr/>
        </p:nvSpPr>
        <p:spPr>
          <a:xfrm>
            <a:off x="388814" y="2655124"/>
            <a:ext cx="4902201" cy="2169825"/>
          </a:xfrm>
          <a:prstGeom prst="roundRect">
            <a:avLst/>
          </a:prstGeom>
          <a:solidFill>
            <a:srgbClr val="E8E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78F4E76-5A57-51B6-3ADC-7E08A3D6E723}"/>
              </a:ext>
            </a:extLst>
          </p:cNvPr>
          <p:cNvSpPr/>
          <p:nvPr/>
        </p:nvSpPr>
        <p:spPr>
          <a:xfrm>
            <a:off x="489913" y="2682587"/>
            <a:ext cx="478292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50" lvl="0" defTabSz="685800">
              <a:spcAft>
                <a:spcPts val="200"/>
              </a:spcAft>
              <a:buClr>
                <a:srgbClr val="1241D8"/>
              </a:buClr>
              <a:buSzPct val="81000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Автоматизация производственного планирования</a:t>
            </a:r>
          </a:p>
          <a:p>
            <a:pPr marL="5850" lvl="0" defTabSz="685800">
              <a:spcAft>
                <a:spcPts val="200"/>
              </a:spcAft>
              <a:buClr>
                <a:srgbClr val="1241D8"/>
              </a:buClr>
              <a:buSzPct val="81000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Реализованы модели: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оптимальной и сбалансированной производственной программы в разрезе SKU / производственной площадки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оптимального управления складскими запасами сырья и готовой продукции для обеспечения потребности в будущих периодах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подбора оптимальной рецептуры производства исходя из качественных и ценовых характеристик сырья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оптимального логистического плана перемещения сырья между площадками</a:t>
            </a:r>
          </a:p>
          <a:p>
            <a:pPr marL="191250" lvl="0" indent="-185400" defTabSz="685800">
              <a:spcAft>
                <a:spcPts val="200"/>
              </a:spcAft>
              <a:buClr>
                <a:srgbClr val="1241D8"/>
              </a:buClr>
              <a:buSzPct val="81000"/>
              <a:buFont typeface="Arial" panose="020B0604020202020204" pitchFamily="34" charset="0"/>
              <a:buChar char="•"/>
              <a:defRPr/>
            </a:pPr>
            <a:r>
              <a:rPr lang="ru-RU" sz="1000" kern="12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динамической оптимизации издержек на недельном, месячном и годовом горизонтах планирования по 22 промышленным площадкам</a:t>
            </a:r>
          </a:p>
        </p:txBody>
      </p:sp>
    </p:spTree>
    <p:extLst>
      <p:ext uri="{BB962C8B-B14F-4D97-AF65-F5344CB8AC3E}">
        <p14:creationId xmlns:p14="http://schemas.microsoft.com/office/powerpoint/2010/main" val="4101570443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0" y="0"/>
            <a:ext cx="3333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250" y="2795588"/>
            <a:ext cx="2476500" cy="41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5113" y="1392555"/>
            <a:ext cx="2557463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0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400050"/>
            <a:ext cx="10477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0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1250" y="3571875"/>
            <a:ext cx="116485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0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10453" y="3571875"/>
            <a:ext cx="1157288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0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91250" y="1057275"/>
            <a:ext cx="2476500" cy="172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0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6250" y="1392555"/>
            <a:ext cx="2176463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0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2913" y="3524250"/>
            <a:ext cx="4919663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0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6681" y="4848225"/>
            <a:ext cx="242888" cy="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0" descr="preencoded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33713" y="1592580"/>
            <a:ext cx="1576388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0" descr="preencoded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33713" y="2030730"/>
            <a:ext cx="21240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0" descr="preencoded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33713" y="2468880"/>
            <a:ext cx="1433513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0"/>
          <p:cNvSpPr/>
          <p:nvPr/>
        </p:nvSpPr>
        <p:spPr>
          <a:xfrm>
            <a:off x="476250" y="300038"/>
            <a:ext cx="174783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1800" b="1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Проекты</a:t>
            </a:r>
            <a:endParaRPr lang="ru-RU" sz="1800" dirty="0">
              <a:solidFill>
                <a:schemeClr val="dk1"/>
              </a:solidFill>
              <a:latin typeface="Raleway Medium" pitchFamily="2" charset="-52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0"/>
          <p:cNvSpPr/>
          <p:nvPr/>
        </p:nvSpPr>
        <p:spPr>
          <a:xfrm>
            <a:off x="476250" y="763905"/>
            <a:ext cx="4171951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2400"/>
            </a:pPr>
            <a:r>
              <a:rPr lang="ru-RU" sz="1200" b="1" dirty="0">
                <a:solidFill>
                  <a:srgbClr val="141A1B"/>
                </a:solidFill>
                <a:latin typeface="Raleway"/>
                <a:ea typeface="Raleway"/>
                <a:cs typeface="Raleway"/>
                <a:sym typeface="Raleway"/>
              </a:rPr>
              <a:t>Проект импортозамещения: миграция с Tableau </a:t>
            </a:r>
            <a:b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b="1" dirty="0">
                <a:solidFill>
                  <a:srgbClr val="141A1B"/>
                </a:solidFill>
                <a:latin typeface="Raleway"/>
                <a:ea typeface="Raleway"/>
                <a:cs typeface="Raleway"/>
                <a:sym typeface="Raleway"/>
              </a:rPr>
              <a:t>на Форсайт.Аналитическая платформа (ФАП)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0"/>
          <p:cNvSpPr/>
          <p:nvPr/>
        </p:nvSpPr>
        <p:spPr>
          <a:xfrm>
            <a:off x="6191250" y="3052763"/>
            <a:ext cx="1690688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5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Метрики проекта</a:t>
            </a:r>
            <a:endParaRPr lang="ru-RU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0"/>
          <p:cNvSpPr/>
          <p:nvPr/>
        </p:nvSpPr>
        <p:spPr>
          <a:xfrm>
            <a:off x="6191250" y="3309938"/>
            <a:ext cx="1152525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2000"/>
              </a:lnSpc>
              <a:buClr>
                <a:srgbClr val="FFFFFF"/>
              </a:buClr>
              <a:buSzPts val="1500"/>
            </a:pPr>
            <a:r>
              <a:rPr lang="ru-RU" sz="7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(в среднем на дашборд)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0"/>
          <p:cNvSpPr/>
          <p:nvPr/>
        </p:nvSpPr>
        <p:spPr>
          <a:xfrm>
            <a:off x="6343650" y="3686175"/>
            <a:ext cx="600075" cy="14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FFFFFF"/>
              </a:buClr>
              <a:buSzPts val="1800"/>
            </a:pPr>
            <a:r>
              <a:rPr lang="ru-RU" sz="9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Lead Time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0"/>
          <p:cNvSpPr/>
          <p:nvPr/>
        </p:nvSpPr>
        <p:spPr>
          <a:xfrm>
            <a:off x="6348385" y="4024313"/>
            <a:ext cx="400050" cy="19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FFFFFF"/>
              </a:buClr>
              <a:buSzPts val="2400"/>
            </a:pPr>
            <a:r>
              <a:rPr lang="ru-RU" sz="12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13.75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0"/>
          <p:cNvSpPr/>
          <p:nvPr/>
        </p:nvSpPr>
        <p:spPr>
          <a:xfrm>
            <a:off x="6343650" y="3924300"/>
            <a:ext cx="54471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2000"/>
              </a:lnSpc>
              <a:buClr>
                <a:srgbClr val="FFFFFF"/>
              </a:buClr>
              <a:buSzPts val="1500"/>
            </a:pPr>
            <a:r>
              <a:rPr lang="ru-RU" sz="7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План, дней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0"/>
          <p:cNvSpPr/>
          <p:nvPr/>
        </p:nvSpPr>
        <p:spPr>
          <a:xfrm>
            <a:off x="6348385" y="4314825"/>
            <a:ext cx="795338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FFFFFF"/>
              </a:buClr>
              <a:buSzPts val="4800"/>
            </a:pPr>
            <a:r>
              <a:rPr lang="ru-RU" sz="24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14.36</a:t>
            </a:r>
            <a:endParaRPr lang="ru-RU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0"/>
          <p:cNvSpPr/>
          <p:nvPr/>
        </p:nvSpPr>
        <p:spPr>
          <a:xfrm>
            <a:off x="6343650" y="4257675"/>
            <a:ext cx="530504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2000"/>
              </a:lnSpc>
              <a:buClr>
                <a:srgbClr val="FFFFFF"/>
              </a:buClr>
              <a:buSzPts val="1500"/>
            </a:pPr>
            <a:r>
              <a:rPr lang="ru-RU" sz="7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Факт, дней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0"/>
          <p:cNvSpPr/>
          <p:nvPr/>
        </p:nvSpPr>
        <p:spPr>
          <a:xfrm>
            <a:off x="7662853" y="3686175"/>
            <a:ext cx="638175" cy="14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FFFFFF"/>
              </a:buClr>
              <a:buSzPts val="1800"/>
            </a:pPr>
            <a:r>
              <a:rPr lang="ru-RU" sz="9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Cycle Time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0"/>
          <p:cNvSpPr/>
          <p:nvPr/>
        </p:nvSpPr>
        <p:spPr>
          <a:xfrm>
            <a:off x="7662835" y="4024313"/>
            <a:ext cx="352425" cy="19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FFFFFF"/>
              </a:buClr>
              <a:buSzPts val="2400"/>
            </a:pPr>
            <a:r>
              <a:rPr lang="ru-RU" sz="12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6.05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7662835" y="3924300"/>
            <a:ext cx="54471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2000"/>
              </a:lnSpc>
              <a:buClr>
                <a:srgbClr val="FFFFFF"/>
              </a:buClr>
              <a:buSzPts val="1500"/>
            </a:pPr>
            <a:r>
              <a:rPr lang="ru-RU" sz="7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План, дней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0"/>
          <p:cNvSpPr/>
          <p:nvPr/>
        </p:nvSpPr>
        <p:spPr>
          <a:xfrm>
            <a:off x="7662835" y="4314825"/>
            <a:ext cx="642938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FFFFFF"/>
              </a:buClr>
              <a:buSzPts val="4800"/>
            </a:pPr>
            <a:r>
              <a:rPr lang="ru-RU" sz="24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5.98</a:t>
            </a:r>
            <a:endParaRPr lang="ru-RU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0"/>
          <p:cNvSpPr/>
          <p:nvPr/>
        </p:nvSpPr>
        <p:spPr>
          <a:xfrm>
            <a:off x="7662835" y="4257675"/>
            <a:ext cx="530504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2000"/>
              </a:lnSpc>
              <a:buClr>
                <a:srgbClr val="FFFFFF"/>
              </a:buClr>
              <a:buSzPts val="1500"/>
            </a:pPr>
            <a:r>
              <a:rPr lang="ru-RU" sz="7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Факт, дней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0"/>
          <p:cNvSpPr/>
          <p:nvPr/>
        </p:nvSpPr>
        <p:spPr>
          <a:xfrm>
            <a:off x="704850" y="1592580"/>
            <a:ext cx="1262063" cy="19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8"/>
              </a:lnSpc>
              <a:buClr>
                <a:srgbClr val="1241D8"/>
              </a:buClr>
              <a:buSzPts val="2400"/>
            </a:pPr>
            <a:r>
              <a:rPr lang="ru-RU" sz="1200" dirty="0">
                <a:solidFill>
                  <a:srgbClr val="1241D8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Выгоды проекта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0"/>
          <p:cNvSpPr/>
          <p:nvPr/>
        </p:nvSpPr>
        <p:spPr>
          <a:xfrm>
            <a:off x="704850" y="1940243"/>
            <a:ext cx="1743075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800"/>
            </a:pPr>
            <a:r>
              <a:rPr lang="ru-RU" sz="900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Миграция на санкционно-  независимую платформу. Обеспечение устойчивости и непрерывности деятельности Компании.</a:t>
            </a:r>
            <a:endParaRPr lang="ru-RU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0"/>
          <p:cNvSpPr/>
          <p:nvPr/>
        </p:nvSpPr>
        <p:spPr>
          <a:xfrm>
            <a:off x="442913" y="3173730"/>
            <a:ext cx="1555750" cy="130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8962"/>
              </a:lnSpc>
              <a:buClr>
                <a:srgbClr val="545F65"/>
              </a:buClr>
              <a:buSzPts val="1350"/>
            </a:pPr>
            <a:r>
              <a:rPr lang="ru-RU" sz="675" dirty="0">
                <a:solidFill>
                  <a:srgbClr val="545F65"/>
                </a:solidFill>
                <a:latin typeface="Open Sans"/>
                <a:ea typeface="Open Sans"/>
                <a:cs typeface="Open Sans"/>
                <a:sym typeface="Open Sans"/>
              </a:rPr>
              <a:t>Миграция была реализована в полном объеме и в сжатые сроки. Достигнуто практически полное соответствие бизнес логике и визуализация Tableau средствами исключительно коробочного решения ФАП без программирования. Настроена обновленная ролевая модель в соответствии с требованиями Заказчика.</a:t>
            </a:r>
            <a:endParaRPr lang="ru-RU" sz="6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0"/>
          <p:cNvSpPr/>
          <p:nvPr/>
        </p:nvSpPr>
        <p:spPr>
          <a:xfrm>
            <a:off x="2136774" y="3173730"/>
            <a:ext cx="1555750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8962"/>
              </a:lnSpc>
              <a:buClr>
                <a:srgbClr val="545F65"/>
              </a:buClr>
              <a:buSzPts val="1350"/>
            </a:pPr>
            <a:r>
              <a:rPr lang="ru-RU" sz="675" dirty="0">
                <a:solidFill>
                  <a:srgbClr val="545F65"/>
                </a:solidFill>
                <a:latin typeface="Open Sans"/>
                <a:ea typeface="Open Sans"/>
                <a:cs typeface="Open Sans"/>
                <a:sym typeface="Open Sans"/>
              </a:rPr>
              <a:t>С высоким качеством проведена миграция всех отчетов корпоративного уровня. Проведена передача знаний и оказана поддержка консультантам Заказчика при переносе разработок на продуктивный ландшафт системы.</a:t>
            </a:r>
            <a:endParaRPr lang="ru-RU" sz="6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0"/>
          <p:cNvSpPr/>
          <p:nvPr/>
        </p:nvSpPr>
        <p:spPr>
          <a:xfrm>
            <a:off x="3830639" y="3173730"/>
            <a:ext cx="155575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8962"/>
              </a:lnSpc>
              <a:buClr>
                <a:srgbClr val="545F65"/>
              </a:buClr>
              <a:buSzPts val="1350"/>
            </a:pPr>
            <a:r>
              <a:rPr lang="ru-RU" sz="675" dirty="0">
                <a:solidFill>
                  <a:srgbClr val="545F65"/>
                </a:solidFill>
                <a:latin typeface="Open Sans"/>
                <a:ea typeface="Open Sans"/>
                <a:cs typeface="Open Sans"/>
                <a:sym typeface="Open Sans"/>
              </a:rPr>
              <a:t>Обеспечено сохранение заданных критериев производительности, удобства работы бизнес пользователей. Организована поддержка и развитие приложений командой на стороне Компании. Подготовлены инструкции и видеоролики для ряда пользователей, разработаны спецификации по всем дашбордам</a:t>
            </a:r>
            <a:endParaRPr lang="ru-RU" sz="6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0"/>
          <p:cNvSpPr/>
          <p:nvPr/>
        </p:nvSpPr>
        <p:spPr>
          <a:xfrm>
            <a:off x="180975" y="4895850"/>
            <a:ext cx="119063" cy="6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76500"/>
              </a:lnSpc>
              <a:buClr>
                <a:srgbClr val="7D7D7D"/>
              </a:buClr>
              <a:buSzPts val="1200"/>
            </a:pPr>
            <a:r>
              <a:rPr lang="ru-RU" sz="6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 lang="ru-RU" sz="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0"/>
          <p:cNvSpPr/>
          <p:nvPr/>
        </p:nvSpPr>
        <p:spPr>
          <a:xfrm>
            <a:off x="3376613" y="1592580"/>
            <a:ext cx="1271588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Организационный объем: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0"/>
          <p:cNvSpPr/>
          <p:nvPr/>
        </p:nvSpPr>
        <p:spPr>
          <a:xfrm>
            <a:off x="3376613" y="1744980"/>
            <a:ext cx="1262063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12 департаментов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0"/>
          <p:cNvSpPr/>
          <p:nvPr/>
        </p:nvSpPr>
        <p:spPr>
          <a:xfrm>
            <a:off x="3376613" y="2030730"/>
            <a:ext cx="1804988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Географический объем: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0"/>
          <p:cNvSpPr/>
          <p:nvPr/>
        </p:nvSpPr>
        <p:spPr>
          <a:xfrm>
            <a:off x="3376613" y="2183130"/>
            <a:ext cx="1852613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Москва, Мурманск, Норильск, Чита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0"/>
          <p:cNvSpPr/>
          <p:nvPr/>
        </p:nvSpPr>
        <p:spPr>
          <a:xfrm>
            <a:off x="3376613" y="2468880"/>
            <a:ext cx="1123950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Объем отчетных форм: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0"/>
          <p:cNvSpPr/>
          <p:nvPr/>
        </p:nvSpPr>
        <p:spPr>
          <a:xfrm>
            <a:off x="3376613" y="2621280"/>
            <a:ext cx="1119188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0"/>
              </a:lnSpc>
              <a:buClr>
                <a:srgbClr val="141A1B"/>
              </a:buClr>
              <a:buSzPts val="1500"/>
            </a:pPr>
            <a:r>
              <a:rPr lang="ru-RU" sz="750" b="1" dirty="0">
                <a:solidFill>
                  <a:srgbClr val="141A1B"/>
                </a:solidFill>
                <a:latin typeface="Open Sans"/>
                <a:ea typeface="Open Sans"/>
                <a:cs typeface="Open Sans"/>
                <a:sym typeface="Open Sans"/>
              </a:rPr>
              <a:t>42 панели</a:t>
            </a:r>
            <a:endParaRPr lang="ru-RU" sz="7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5F8090E-20C1-1203-FAC0-729B4CA64DF1}"/>
              </a:ext>
            </a:extLst>
          </p:cNvPr>
          <p:cNvGrpSpPr/>
          <p:nvPr/>
        </p:nvGrpSpPr>
        <p:grpSpPr>
          <a:xfrm>
            <a:off x="4571546" y="1145974"/>
            <a:ext cx="2068519" cy="3103883"/>
            <a:chOff x="308114" y="1136329"/>
            <a:chExt cx="2068519" cy="3103883"/>
          </a:xfrm>
        </p:grpSpPr>
        <p:sp>
          <p:nvSpPr>
            <p:cNvPr id="39" name="Скругленный прямоугольник 9">
              <a:extLst>
                <a:ext uri="{FF2B5EF4-FFF2-40B4-BE49-F238E27FC236}">
                  <a16:creationId xmlns:a16="http://schemas.microsoft.com/office/drawing/2014/main" id="{222F80A5-3B3D-9726-D143-7574213B4506}"/>
                </a:ext>
              </a:extLst>
            </p:cNvPr>
            <p:cNvSpPr/>
            <p:nvPr/>
          </p:nvSpPr>
          <p:spPr>
            <a:xfrm>
              <a:off x="308114" y="1941435"/>
              <a:ext cx="2068519" cy="1512964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Скругленный прямоугольник 9">
              <a:extLst>
                <a:ext uri="{FF2B5EF4-FFF2-40B4-BE49-F238E27FC236}">
                  <a16:creationId xmlns:a16="http://schemas.microsoft.com/office/drawing/2014/main" id="{2DBFCC09-485D-4513-01F8-DC66B054F3CA}"/>
                </a:ext>
              </a:extLst>
            </p:cNvPr>
            <p:cNvSpPr/>
            <p:nvPr/>
          </p:nvSpPr>
          <p:spPr>
            <a:xfrm>
              <a:off x="308114" y="1136329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Скругленный прямоугольник 9">
              <a:extLst>
                <a:ext uri="{FF2B5EF4-FFF2-40B4-BE49-F238E27FC236}">
                  <a16:creationId xmlns:a16="http://schemas.microsoft.com/office/drawing/2014/main" id="{E2239457-10E0-F2A7-4E6C-946A65BB6A89}"/>
                </a:ext>
              </a:extLst>
            </p:cNvPr>
            <p:cNvSpPr/>
            <p:nvPr/>
          </p:nvSpPr>
          <p:spPr>
            <a:xfrm>
              <a:off x="308114" y="3563006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73ECBB3E-9F9C-3E07-1F15-F5A3683F0188}"/>
                </a:ext>
              </a:extLst>
            </p:cNvPr>
            <p:cNvSpPr/>
            <p:nvPr/>
          </p:nvSpPr>
          <p:spPr>
            <a:xfrm>
              <a:off x="339200" y="1140358"/>
              <a:ext cx="2037433" cy="6920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ПОДГОТОВКА И ЗАЩИТА БИЗНЕС КЕЙСА (ДОРОЖНАЯ КАРТА, ОЦЕНКА РИСКОВ И </a:t>
              </a:r>
            </a:p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БЮДЖЕТ ПИЛОТА)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DCD6A4-C89C-D9BF-8325-9A9FBA050D73}"/>
                </a:ext>
              </a:extLst>
            </p:cNvPr>
            <p:cNvSpPr txBox="1"/>
            <p:nvPr/>
          </p:nvSpPr>
          <p:spPr>
            <a:xfrm>
              <a:off x="339200" y="3670776"/>
              <a:ext cx="20374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ПОДДЕРЖКА РУКОВОДСТВА И ФУНКЦИОНАЛЬНЫХ НАПРАВЛЕНИЙ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7BFAD40-66BD-7D34-E1DD-85B8F4AB48E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25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FEF95A5-9CD4-0254-2F5C-B4A9ACD2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/>
              <a:t>Дальнейшие шаги (предложение для обсуждения в рабочем порядке)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8FDE51F-B89E-7C17-4A35-865CBB65006A}"/>
              </a:ext>
            </a:extLst>
          </p:cNvPr>
          <p:cNvGrpSpPr/>
          <p:nvPr/>
        </p:nvGrpSpPr>
        <p:grpSpPr>
          <a:xfrm>
            <a:off x="269039" y="1136329"/>
            <a:ext cx="2068519" cy="3103883"/>
            <a:chOff x="308114" y="1136329"/>
            <a:chExt cx="2068519" cy="3103883"/>
          </a:xfrm>
        </p:grpSpPr>
        <p:sp>
          <p:nvSpPr>
            <p:cNvPr id="21" name="Скругленный прямоугольник 9">
              <a:extLst>
                <a:ext uri="{FF2B5EF4-FFF2-40B4-BE49-F238E27FC236}">
                  <a16:creationId xmlns:a16="http://schemas.microsoft.com/office/drawing/2014/main" id="{5FA7E8D6-A32D-D81C-A12B-FC2CF8CE0FE9}"/>
                </a:ext>
              </a:extLst>
            </p:cNvPr>
            <p:cNvSpPr/>
            <p:nvPr/>
          </p:nvSpPr>
          <p:spPr>
            <a:xfrm>
              <a:off x="308114" y="1136329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Скругленный прямоугольник 9">
              <a:extLst>
                <a:ext uri="{FF2B5EF4-FFF2-40B4-BE49-F238E27FC236}">
                  <a16:creationId xmlns:a16="http://schemas.microsoft.com/office/drawing/2014/main" id="{54186FE3-F8EA-7130-5129-5A621DEE282F}"/>
                </a:ext>
              </a:extLst>
            </p:cNvPr>
            <p:cNvSpPr/>
            <p:nvPr/>
          </p:nvSpPr>
          <p:spPr>
            <a:xfrm>
              <a:off x="308114" y="1941435"/>
              <a:ext cx="2068519" cy="1512964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Скругленный прямоугольник 9">
              <a:extLst>
                <a:ext uri="{FF2B5EF4-FFF2-40B4-BE49-F238E27FC236}">
                  <a16:creationId xmlns:a16="http://schemas.microsoft.com/office/drawing/2014/main" id="{19FAFC7C-8D47-019C-B01B-BCA447339764}"/>
                </a:ext>
              </a:extLst>
            </p:cNvPr>
            <p:cNvSpPr/>
            <p:nvPr/>
          </p:nvSpPr>
          <p:spPr>
            <a:xfrm>
              <a:off x="308114" y="3563006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DA11C4EA-AE66-CE0A-2A43-BB5C5599DC56}"/>
                </a:ext>
              </a:extLst>
            </p:cNvPr>
            <p:cNvSpPr/>
            <p:nvPr/>
          </p:nvSpPr>
          <p:spPr>
            <a:xfrm>
              <a:off x="339200" y="1140358"/>
              <a:ext cx="2037433" cy="6920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ВЫБОР, </a:t>
              </a:r>
            </a:p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ПРОРАБОТКА, ОЦЕНКА, ОБОСНОВАНИЕ ПОТЕНЦИАЛЬНОГО ПИЛОТА</a:t>
              </a:r>
            </a:p>
          </p:txBody>
        </p:sp>
        <p:pic>
          <p:nvPicPr>
            <p:cNvPr id="25" name="Рисунок 167" descr="Рисунок 167">
              <a:extLst>
                <a:ext uri="{FF2B5EF4-FFF2-40B4-BE49-F238E27FC236}">
                  <a16:creationId xmlns:a16="http://schemas.microsoft.com/office/drawing/2014/main" id="{940A4AEE-3A3B-6358-FF64-1F15A6F3B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198" y="2264046"/>
              <a:ext cx="824349" cy="867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9F541-B2E4-B699-7838-CA5CD199E0C1}"/>
                </a:ext>
              </a:extLst>
            </p:cNvPr>
            <p:cNvSpPr txBox="1"/>
            <p:nvPr/>
          </p:nvSpPr>
          <p:spPr>
            <a:xfrm>
              <a:off x="527618" y="3670776"/>
              <a:ext cx="16295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ЭФФЕКТИВНЫЙ ИНСАЙТ И МИНИМИЗАЦИ РИСКОВ </a:t>
              </a:r>
            </a:p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БУДУЩИХ ПРОЕКТОВ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665960E-92B8-6DCB-69C6-096190A0C41C}"/>
              </a:ext>
            </a:extLst>
          </p:cNvPr>
          <p:cNvGrpSpPr/>
          <p:nvPr/>
        </p:nvGrpSpPr>
        <p:grpSpPr>
          <a:xfrm>
            <a:off x="2408567" y="1136329"/>
            <a:ext cx="2068519" cy="3103883"/>
            <a:chOff x="308114" y="1136329"/>
            <a:chExt cx="2068519" cy="3103883"/>
          </a:xfrm>
        </p:grpSpPr>
        <p:sp>
          <p:nvSpPr>
            <p:cNvPr id="30" name="Скругленный прямоугольник 9">
              <a:extLst>
                <a:ext uri="{FF2B5EF4-FFF2-40B4-BE49-F238E27FC236}">
                  <a16:creationId xmlns:a16="http://schemas.microsoft.com/office/drawing/2014/main" id="{A9F658BA-9AB7-F0C2-64D3-591B73106C85}"/>
                </a:ext>
              </a:extLst>
            </p:cNvPr>
            <p:cNvSpPr/>
            <p:nvPr/>
          </p:nvSpPr>
          <p:spPr>
            <a:xfrm>
              <a:off x="308114" y="1136329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Скругленный прямоугольник 9">
              <a:extLst>
                <a:ext uri="{FF2B5EF4-FFF2-40B4-BE49-F238E27FC236}">
                  <a16:creationId xmlns:a16="http://schemas.microsoft.com/office/drawing/2014/main" id="{D9777721-7CC5-8E4B-69EE-956AC54BCD3F}"/>
                </a:ext>
              </a:extLst>
            </p:cNvPr>
            <p:cNvSpPr/>
            <p:nvPr/>
          </p:nvSpPr>
          <p:spPr>
            <a:xfrm>
              <a:off x="308114" y="1941435"/>
              <a:ext cx="2068519" cy="1512964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Скругленный прямоугольник 9">
              <a:extLst>
                <a:ext uri="{FF2B5EF4-FFF2-40B4-BE49-F238E27FC236}">
                  <a16:creationId xmlns:a16="http://schemas.microsoft.com/office/drawing/2014/main" id="{46567E58-B378-9AB0-110D-C2C6994BC502}"/>
                </a:ext>
              </a:extLst>
            </p:cNvPr>
            <p:cNvSpPr/>
            <p:nvPr/>
          </p:nvSpPr>
          <p:spPr>
            <a:xfrm>
              <a:off x="308114" y="3563006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C2FA98C6-839F-CE68-0F7A-C44978FDE690}"/>
                </a:ext>
              </a:extLst>
            </p:cNvPr>
            <p:cNvSpPr/>
            <p:nvPr/>
          </p:nvSpPr>
          <p:spPr>
            <a:xfrm>
              <a:off x="339200" y="1140358"/>
              <a:ext cx="2037433" cy="6920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ОПРЕДЕЛЕНИЕ ГРАНИЦ ПИЛОТА, ПОДГОТОВКА И </a:t>
              </a:r>
            </a:p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СОГЛАСОВАНИЕ ТЗ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79A3A64-7706-CAC6-3401-25EEFEFBC991}"/>
                </a:ext>
              </a:extLst>
            </p:cNvPr>
            <p:cNvSpPr txBox="1"/>
            <p:nvPr/>
          </p:nvSpPr>
          <p:spPr>
            <a:xfrm>
              <a:off x="339200" y="3670776"/>
              <a:ext cx="20374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ДЕТАЛЬНОЕ ПЛАНИРОВАНИЕ, РАЗУМНОЕ ФИНАНСИРОВАНИЕ И ПОНЯТНЫЙ ОБЪЕМ</a:t>
              </a:r>
            </a:p>
          </p:txBody>
        </p:sp>
      </p:grpSp>
      <p:pic>
        <p:nvPicPr>
          <p:cNvPr id="36" name="Рисунок 183" descr="Рисунок 183">
            <a:extLst>
              <a:ext uri="{FF2B5EF4-FFF2-40B4-BE49-F238E27FC236}">
                <a16:creationId xmlns:a16="http://schemas.microsoft.com/office/drawing/2014/main" id="{25FF247A-B90A-A19E-CA2B-34468B1E0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307" y="2287271"/>
            <a:ext cx="808995" cy="85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  <p:pic>
        <p:nvPicPr>
          <p:cNvPr id="43" name="Рисунок 265" descr="Рисунок 265">
            <a:extLst>
              <a:ext uri="{FF2B5EF4-FFF2-40B4-BE49-F238E27FC236}">
                <a16:creationId xmlns:a16="http://schemas.microsoft.com/office/drawing/2014/main" id="{68EAC6D8-572A-150F-4A32-6B36B1CEF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875" y="2287271"/>
            <a:ext cx="808993" cy="85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0D98341-9FE2-9EF8-E110-072A8E40BDD1}"/>
              </a:ext>
            </a:extLst>
          </p:cNvPr>
          <p:cNvGrpSpPr/>
          <p:nvPr/>
        </p:nvGrpSpPr>
        <p:grpSpPr>
          <a:xfrm>
            <a:off x="6739418" y="1155620"/>
            <a:ext cx="2068519" cy="3103883"/>
            <a:chOff x="308114" y="1136329"/>
            <a:chExt cx="2068519" cy="3103883"/>
          </a:xfrm>
        </p:grpSpPr>
        <p:sp>
          <p:nvSpPr>
            <p:cNvPr id="45" name="Скругленный прямоугольник 9">
              <a:extLst>
                <a:ext uri="{FF2B5EF4-FFF2-40B4-BE49-F238E27FC236}">
                  <a16:creationId xmlns:a16="http://schemas.microsoft.com/office/drawing/2014/main" id="{B0375D22-192D-012A-38DC-FCEE981B1B68}"/>
                </a:ext>
              </a:extLst>
            </p:cNvPr>
            <p:cNvSpPr/>
            <p:nvPr/>
          </p:nvSpPr>
          <p:spPr>
            <a:xfrm>
              <a:off x="308114" y="1941435"/>
              <a:ext cx="2068519" cy="1512964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Скругленный прямоугольник 9">
              <a:extLst>
                <a:ext uri="{FF2B5EF4-FFF2-40B4-BE49-F238E27FC236}">
                  <a16:creationId xmlns:a16="http://schemas.microsoft.com/office/drawing/2014/main" id="{4DA9A5C5-A625-223C-8642-E8791EAEFC24}"/>
                </a:ext>
              </a:extLst>
            </p:cNvPr>
            <p:cNvSpPr/>
            <p:nvPr/>
          </p:nvSpPr>
          <p:spPr>
            <a:xfrm>
              <a:off x="308114" y="1136329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Скругленный прямоугольник 9">
              <a:extLst>
                <a:ext uri="{FF2B5EF4-FFF2-40B4-BE49-F238E27FC236}">
                  <a16:creationId xmlns:a16="http://schemas.microsoft.com/office/drawing/2014/main" id="{A108DFA5-C596-EE5C-35BD-6FD2316651A8}"/>
                </a:ext>
              </a:extLst>
            </p:cNvPr>
            <p:cNvSpPr/>
            <p:nvPr/>
          </p:nvSpPr>
          <p:spPr>
            <a:xfrm>
              <a:off x="308114" y="3563006"/>
              <a:ext cx="2068519" cy="677206"/>
            </a:xfrm>
            <a:prstGeom prst="roundRect">
              <a:avLst/>
            </a:prstGeom>
            <a:solidFill>
              <a:srgbClr val="E8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Rectangle 12">
              <a:extLst>
                <a:ext uri="{FF2B5EF4-FFF2-40B4-BE49-F238E27FC236}">
                  <a16:creationId xmlns:a16="http://schemas.microsoft.com/office/drawing/2014/main" id="{F48DDFE2-38F7-443F-2D06-C92423B9D193}"/>
                </a:ext>
              </a:extLst>
            </p:cNvPr>
            <p:cNvSpPr/>
            <p:nvPr/>
          </p:nvSpPr>
          <p:spPr>
            <a:xfrm>
              <a:off x="339200" y="1140358"/>
              <a:ext cx="2037433" cy="6920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spc="20" dirty="0">
                  <a:solidFill>
                    <a:schemeClr val="tx1"/>
                  </a:solidFill>
                  <a:latin typeface="Arial"/>
                  <a:sym typeface="Arial"/>
                </a:rPr>
                <a:t>ПЕРЕХОД К РЕАЛИЗАЦИИ ПИЛОТА И МОБИЛИЗАЦИЯ РЕСУРСОВ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9B5C46-59F0-731D-C0B4-BA0DF0936992}"/>
                </a:ext>
              </a:extLst>
            </p:cNvPr>
            <p:cNvSpPr txBox="1"/>
            <p:nvPr/>
          </p:nvSpPr>
          <p:spPr>
            <a:xfrm>
              <a:off x="339200" y="3748930"/>
              <a:ext cx="20374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РЕЗУЛЬТАТЫ ПИЛОТА</a:t>
              </a:r>
            </a:p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ПЕРЕХОД К ПРОЕКТАМ</a:t>
              </a:r>
            </a:p>
          </p:txBody>
        </p:sp>
      </p:grpSp>
      <p:pic>
        <p:nvPicPr>
          <p:cNvPr id="50" name="Рисунок 251" descr="Рисунок 251">
            <a:extLst>
              <a:ext uri="{FF2B5EF4-FFF2-40B4-BE49-F238E27FC236}">
                <a16:creationId xmlns:a16="http://schemas.microsoft.com/office/drawing/2014/main" id="{A55B0FA1-1563-4C37-6614-D372C58E0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755" y="2299135"/>
            <a:ext cx="808991" cy="85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12990379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943D9E-BAF6-4F80-7B87-CC6AD513516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26</a:t>
            </a:fld>
            <a:endParaRPr lang="ru-RU" dirty="0"/>
          </a:p>
        </p:txBody>
      </p:sp>
      <p:pic>
        <p:nvPicPr>
          <p:cNvPr id="4" name="Picture 2" descr="Person Performing Coffee Art">
            <a:extLst>
              <a:ext uri="{FF2B5EF4-FFF2-40B4-BE49-F238E27FC236}">
                <a16:creationId xmlns:a16="http://schemas.microsoft.com/office/drawing/2014/main" id="{88F79CD6-DA45-B78B-FE6B-817BD4D7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E2B7BB2-7FD6-849E-0F64-9236259A1B5E}"/>
              </a:ext>
            </a:extLst>
          </p:cNvPr>
          <p:cNvSpPr txBox="1">
            <a:spLocks/>
          </p:cNvSpPr>
          <p:nvPr/>
        </p:nvSpPr>
        <p:spPr>
          <a:xfrm>
            <a:off x="768096" y="2810786"/>
            <a:ext cx="2381504" cy="844095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>
                <a:solidFill>
                  <a:schemeClr val="bg1"/>
                </a:solidFill>
                <a:latin typeface="Oracle Sans Extra Bold" panose="020B0803020204020204" pitchFamily="34" charset="0"/>
                <a:ea typeface="+mn-ea"/>
                <a:cs typeface="Oracle Sans Extra Bold" panose="020B08030202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Raleway Black" pitchFamily="2" charset="-52"/>
                <a:cs typeface="Arial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Raleway Black" pitchFamily="2" charset="-52"/>
                <a:cs typeface="Arial"/>
              </a:rPr>
              <a:t>за внимание!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latin typeface="Raleway Black" pitchFamily="2" charset="-5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Raleway Black" pitchFamily="2" charset="-52"/>
                <a:cs typeface="Arial"/>
              </a:rPr>
              <a:t>Вопросы и ответы…</a:t>
            </a:r>
          </a:p>
        </p:txBody>
      </p:sp>
    </p:spTree>
    <p:extLst>
      <p:ext uri="{BB962C8B-B14F-4D97-AF65-F5344CB8AC3E}">
        <p14:creationId xmlns:p14="http://schemas.microsoft.com/office/powerpoint/2010/main" val="1533526957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227636-878C-3D56-030D-041F8E75CE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27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26E9847-F80B-7CD9-BFEF-E8A80112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Дисклеймер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35C4C-6C8A-F8D8-2268-2F09E6C57660}"/>
              </a:ext>
            </a:extLst>
          </p:cNvPr>
          <p:cNvSpPr txBox="1"/>
          <p:nvPr/>
        </p:nvSpPr>
        <p:spPr>
          <a:xfrm>
            <a:off x="235831" y="1221135"/>
            <a:ext cx="860953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Заявления в данной презентации предназначены для обозначения нашего общего направления по развитию продуктов. Они предназначены только для информационных целей и не могут быть включены в какой-либо договор. Это не обязательство по предоставлению каких-либо материалов, кода или функций, и на него не следует полагаться при принятии решений о покупке. Разработка, выпуск, сроки и цены на любые версии или функции, описанные для продуктов компании ООО Форсайт, могут быть изменены и остаются на усмотрение компании ООО Форсайт.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Заявления в данной презентации, касающиеся будущих планов, ожиданий, убеждений, намерений и перспектив компании ООО Форсайт, являются «прогнозными заявлениями» и подвержены существенным рискам и неопределенности. Вся информация в этой презентации актуальна по состоянию на сентябрь 2024 года, и компания ООО Форсайт не берет на себя обязательств обновлять какие-либо заявления в свете новой информации или будущих событий.</a:t>
            </a:r>
            <a:endParaRPr lang="en-US" b="0" i="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7824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102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534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300" y="414338"/>
            <a:ext cx="933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1988" y="3638550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250" y="3638550"/>
            <a:ext cx="10287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3"/>
          <p:cNvSpPr/>
          <p:nvPr/>
        </p:nvSpPr>
        <p:spPr>
          <a:xfrm>
            <a:off x="476250" y="300038"/>
            <a:ext cx="437197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lnSpc>
                <a:spcPct val="107950"/>
              </a:lnSpc>
              <a:buClr>
                <a:srgbClr val="FFFFFF"/>
              </a:buClr>
              <a:buSzPts val="6000"/>
            </a:pPr>
            <a:r>
              <a:rPr lang="ru-RU" sz="3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Спасибо за внимание!</a:t>
            </a:r>
            <a:endParaRPr lang="ru-RU" sz="3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23"/>
          <p:cNvSpPr/>
          <p:nvPr/>
        </p:nvSpPr>
        <p:spPr>
          <a:xfrm>
            <a:off x="5767388" y="3638550"/>
            <a:ext cx="1824038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5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Артур Хамидуллин</a:t>
            </a:r>
            <a:endParaRPr lang="ru-RU"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3"/>
          <p:cNvSpPr/>
          <p:nvPr/>
        </p:nvSpPr>
        <p:spPr>
          <a:xfrm>
            <a:off x="5767388" y="4033838"/>
            <a:ext cx="292417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lnSpc>
                <a:spcPct val="107944"/>
              </a:lnSpc>
              <a:buClr>
                <a:srgbClr val="FFFFFF"/>
              </a:buClr>
              <a:buSzPts val="1800"/>
            </a:pP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Департамент продвижения отраслевой экспертизы</a:t>
            </a:r>
            <a:b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Директор департамента</a:t>
            </a:r>
            <a:b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+7 (916) 993 3595</a:t>
            </a:r>
            <a:endParaRPr lang="ru-RU" sz="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1771650" y="3638550"/>
            <a:ext cx="1500188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lnSpc>
                <a:spcPct val="107933"/>
              </a:lnSpc>
              <a:buClr>
                <a:srgbClr val="FFFFFF"/>
              </a:buClr>
              <a:buSzPts val="3000"/>
            </a:pPr>
            <a:r>
              <a:rPr lang="ru-RU" sz="15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Антон Татауров</a:t>
            </a:r>
            <a:endParaRPr lang="ru-RU"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1771650" y="4033838"/>
            <a:ext cx="292417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lnSpc>
                <a:spcPct val="107944"/>
              </a:lnSpc>
              <a:buClr>
                <a:srgbClr val="FFFFFF"/>
              </a:buClr>
              <a:buSzPts val="1800"/>
            </a:pP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Департамент прямых продаж</a:t>
            </a:r>
            <a:b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Коммерческий директор</a:t>
            </a:r>
            <a:b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9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+7 (903) 960 3784</a:t>
            </a:r>
            <a:endParaRPr lang="ru-RU" sz="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681038" y="1819275"/>
            <a:ext cx="5286375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457200">
              <a:lnSpc>
                <a:spcPct val="110500"/>
              </a:lnSpc>
              <a:buClr>
                <a:srgbClr val="FFFFFF"/>
              </a:buClr>
              <a:buSzPts val="3000"/>
            </a:pPr>
            <a:r>
              <a:rPr lang="ru-RU" sz="15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Наша миссия - помочь клиентам и партнерам взглянуть на данные по-новому, найти новые возможности раскрыть свой бизнес-потенциал </a:t>
            </a:r>
            <a:endParaRPr lang="ru-RU"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3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Содержание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EB280EA4-3F4F-B9F3-5986-D35283C1A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221108"/>
              </p:ext>
            </p:extLst>
          </p:nvPr>
        </p:nvGraphicFramePr>
        <p:xfrm>
          <a:off x="414214" y="803624"/>
          <a:ext cx="8312984" cy="3452760"/>
        </p:xfrm>
        <a:graphic>
          <a:graphicData uri="http://schemas.openxmlformats.org/drawingml/2006/table">
            <a:tbl>
              <a:tblPr firstRow="1" bandRow="1"/>
              <a:tblGrid>
                <a:gridCol w="262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620">
                  <a:extLst>
                    <a:ext uri="{9D8B030D-6E8A-4147-A177-3AD203B41FA5}">
                      <a16:colId xmlns:a16="http://schemas.microsoft.com/office/drawing/2014/main" val="324327700"/>
                    </a:ext>
                  </a:extLst>
                </a:gridCol>
                <a:gridCol w="73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157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100" b="1" i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№</a:t>
                      </a:r>
                      <a:endParaRPr lang="en-GB" sz="1100" b="1" i="1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ru-RU" sz="1100" b="1" i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Раздел</a:t>
                      </a:r>
                      <a:endParaRPr lang="en-GB" sz="1100" b="1" i="1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endParaRPr lang="en-GB" sz="1100" b="1" i="1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ru-RU" sz="1100" b="1" i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Стр.</a:t>
                      </a:r>
                      <a:endParaRPr lang="en-GB" sz="1100" b="1" i="1" noProof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41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GB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r>
                        <a:rPr lang="ru-RU" sz="1100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интегрированное бизнес планирование (ИБП)</a:t>
                      </a:r>
                      <a:endParaRPr lang="en-GB" sz="1100" kern="12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1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r>
                        <a:rPr lang="ru-RU" sz="1100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Наше понимание текущей ситуации в НЛМК (гипотеза) </a:t>
                      </a:r>
                      <a:endParaRPr lang="en-GB" sz="1100" kern="12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121959"/>
                  </a:ext>
                </a:extLst>
              </a:tr>
              <a:tr h="37572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r>
                        <a:rPr lang="ru-RU" sz="1100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Почему ИБП «горячая» тема сегодня</a:t>
                      </a:r>
                      <a:endParaRPr lang="en-GB" sz="1100" kern="12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6-7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203576"/>
                  </a:ext>
                </a:extLst>
              </a:tr>
              <a:tr h="350141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Raleway"/>
                        </a:rPr>
                        <a:t>Экосистема продуктов и решений Форсайт</a:t>
                      </a:r>
                      <a:endParaRPr lang="ru-RU" sz="1100" b="0" i="0" u="none" strike="noStrike" kern="1200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1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Raleway"/>
                        </a:rPr>
                        <a:t>Все сервисы и инструменты построения комплексных ИБП решений</a:t>
                      </a:r>
                      <a:endParaRPr lang="ru-RU" sz="1100" b="0" i="0" u="none" strike="noStrike" kern="1200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18824" rtl="0" eaLnBrk="1" latinLnBrk="0" hangingPunct="1">
                        <a:spcBef>
                          <a:spcPts val="0"/>
                        </a:spcBef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9-15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187414"/>
                  </a:ext>
                </a:extLst>
              </a:tr>
              <a:tr h="3501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Примеры бизнес-кейсов</a:t>
                      </a:r>
                      <a:endParaRPr lang="en-GB" sz="1100" kern="12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16-24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374838"/>
                  </a:ext>
                </a:extLst>
              </a:tr>
              <a:tr h="3501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7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Дальнейшие шаги (предложение для обсуждения в рабочем порядке)</a:t>
                      </a:r>
                      <a:endParaRPr lang="en-GB" sz="1100" kern="12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692615"/>
                  </a:ext>
                </a:extLst>
              </a:tr>
              <a:tr h="3501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100" b="1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8</a:t>
                      </a:r>
                      <a:endParaRPr lang="en-GB" sz="1100" b="1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Вопросы и ответы</a:t>
                      </a:r>
                      <a:endParaRPr lang="en-GB" sz="1100" kern="12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</a:pPr>
                      <a:r>
                        <a:rPr lang="ru-RU" sz="1100" b="0" kern="12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GB" sz="1100" b="0" kern="1200" baseline="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108000" marB="108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927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7754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4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Что такое интегрированное бизнес планирование (ИБП)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0171F8-33D2-503B-7C91-C0C9364A6291}"/>
              </a:ext>
            </a:extLst>
          </p:cNvPr>
          <p:cNvSpPr/>
          <p:nvPr/>
        </p:nvSpPr>
        <p:spPr>
          <a:xfrm>
            <a:off x="3947160" y="774983"/>
            <a:ext cx="4838701" cy="392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8519A04-6F81-1B50-E249-167DF5A9D06E}"/>
              </a:ext>
            </a:extLst>
          </p:cNvPr>
          <p:cNvGrpSpPr/>
          <p:nvPr/>
        </p:nvGrpSpPr>
        <p:grpSpPr>
          <a:xfrm>
            <a:off x="327659" y="4364291"/>
            <a:ext cx="3312000" cy="276999"/>
            <a:chOff x="467405" y="4415397"/>
            <a:chExt cx="4532079" cy="27699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ECBD1EF-D172-9A13-A5FA-EA7611956ED6}"/>
                </a:ext>
              </a:extLst>
            </p:cNvPr>
            <p:cNvSpPr txBox="1"/>
            <p:nvPr/>
          </p:nvSpPr>
          <p:spPr>
            <a:xfrm>
              <a:off x="467405" y="4415397"/>
              <a:ext cx="1188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Стратегический</a:t>
              </a:r>
            </a:p>
            <a:p>
              <a:pPr algn="ctr"/>
              <a:r>
                <a:rPr lang="ru-RU" sz="600" b="1" dirty="0"/>
                <a:t> уровень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B03D80-71C0-9959-16A9-F2C9E8843C24}"/>
                </a:ext>
              </a:extLst>
            </p:cNvPr>
            <p:cNvSpPr txBox="1"/>
            <p:nvPr/>
          </p:nvSpPr>
          <p:spPr>
            <a:xfrm>
              <a:off x="1666100" y="4415397"/>
              <a:ext cx="1116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Тактический</a:t>
              </a:r>
            </a:p>
            <a:p>
              <a:pPr algn="ctr"/>
              <a:r>
                <a:rPr lang="ru-RU" sz="600" b="1" dirty="0"/>
                <a:t> уровень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9B8BF0D-F630-20C9-6280-75276C76D348}"/>
                </a:ext>
              </a:extLst>
            </p:cNvPr>
            <p:cNvSpPr txBox="1"/>
            <p:nvPr/>
          </p:nvSpPr>
          <p:spPr>
            <a:xfrm>
              <a:off x="2792791" y="4415397"/>
              <a:ext cx="1080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Оперативный</a:t>
              </a:r>
            </a:p>
            <a:p>
              <a:pPr algn="ctr"/>
              <a:r>
                <a:rPr lang="ru-RU" sz="600" b="1" dirty="0"/>
                <a:t> уровень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0C103FE-CC60-DDE0-F864-0B63FAB83D91}"/>
                </a:ext>
              </a:extLst>
            </p:cNvPr>
            <p:cNvSpPr txBox="1"/>
            <p:nvPr/>
          </p:nvSpPr>
          <p:spPr>
            <a:xfrm>
              <a:off x="3883484" y="4415397"/>
              <a:ext cx="1116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Уровень исполнения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F8E62EE-E2B8-6C50-39C7-514756E424FA}"/>
              </a:ext>
            </a:extLst>
          </p:cNvPr>
          <p:cNvGrpSpPr/>
          <p:nvPr/>
        </p:nvGrpSpPr>
        <p:grpSpPr>
          <a:xfrm>
            <a:off x="3982801" y="1002595"/>
            <a:ext cx="4801505" cy="3456000"/>
            <a:chOff x="3819326" y="1025455"/>
            <a:chExt cx="5013128" cy="3554165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B70CFB1E-A320-8F84-D394-094CA4DE30A7}"/>
                </a:ext>
              </a:extLst>
            </p:cNvPr>
            <p:cNvGrpSpPr/>
            <p:nvPr/>
          </p:nvGrpSpPr>
          <p:grpSpPr>
            <a:xfrm>
              <a:off x="3819326" y="1025455"/>
              <a:ext cx="5013128" cy="3554165"/>
              <a:chOff x="3819326" y="1116895"/>
              <a:chExt cx="5013128" cy="3554165"/>
            </a:xfrm>
          </p:grpSpPr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E7A5B9A-6E03-8A13-0764-8B3F98B5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9326" y="1116895"/>
                <a:ext cx="5013128" cy="3554165"/>
              </a:xfrm>
              <a:prstGeom prst="rect">
                <a:avLst/>
              </a:prstGeom>
            </p:spPr>
          </p:pic>
          <p:sp>
            <p:nvSpPr>
              <p:cNvPr id="73" name="Заголовок 9">
                <a:extLst>
                  <a:ext uri="{FF2B5EF4-FFF2-40B4-BE49-F238E27FC236}">
                    <a16:creationId xmlns:a16="http://schemas.microsoft.com/office/drawing/2014/main" id="{D455B960-BB0F-FB28-3717-2D50AA2A1B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222" y="3354418"/>
                <a:ext cx="1644266" cy="25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600" b="0" i="0" u="none" strike="noStrike" cap="none">
                    <a:solidFill>
                      <a:srgbClr val="1241D8"/>
                    </a:solidFill>
                    <a:latin typeface="Raleway Medium" pitchFamily="2" charset="-52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ru-RU" sz="700" dirty="0">
                    <a:solidFill>
                      <a:srgbClr val="002060"/>
                    </a:solidFill>
                    <a:latin typeface="+mn-lt"/>
                  </a:rPr>
                  <a:t>Работа со всеми видами данных: финансовыми, не финансовыми, качественными, пояснительными</a:t>
                </a:r>
              </a:p>
            </p:txBody>
          </p:sp>
        </p:grpSp>
        <p:sp>
          <p:nvSpPr>
            <p:cNvPr id="71" name="Заголовок 9">
              <a:extLst>
                <a:ext uri="{FF2B5EF4-FFF2-40B4-BE49-F238E27FC236}">
                  <a16:creationId xmlns:a16="http://schemas.microsoft.com/office/drawing/2014/main" id="{713C69D4-8064-BBFF-5F1F-8D5E7F77CC19}"/>
                </a:ext>
              </a:extLst>
            </p:cNvPr>
            <p:cNvSpPr txBox="1">
              <a:spLocks/>
            </p:cNvSpPr>
            <p:nvPr/>
          </p:nvSpPr>
          <p:spPr>
            <a:xfrm>
              <a:off x="3947826" y="3271584"/>
              <a:ext cx="1464238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600" b="0" i="0" u="none" strike="noStrike" cap="none">
                  <a:solidFill>
                    <a:srgbClr val="1241D8"/>
                  </a:solidFill>
                  <a:latin typeface="Raleway Medium" pitchFamily="2" charset="-52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ru-RU" sz="700" dirty="0">
                  <a:solidFill>
                    <a:srgbClr val="002060"/>
                  </a:solidFill>
                  <a:latin typeface="+mn-lt"/>
                </a:rPr>
                <a:t>Проактивное применение сервисов прогнозирования, сценарного моделирования, оптимизации</a:t>
              </a:r>
            </a:p>
          </p:txBody>
        </p:sp>
      </p:grpSp>
      <p:sp>
        <p:nvSpPr>
          <p:cNvPr id="53" name="Стрелка: штриховая вправо 52">
            <a:extLst>
              <a:ext uri="{FF2B5EF4-FFF2-40B4-BE49-F238E27FC236}">
                <a16:creationId xmlns:a16="http://schemas.microsoft.com/office/drawing/2014/main" id="{6694BD11-58A4-D195-05BB-8E51D828E7AE}"/>
              </a:ext>
            </a:extLst>
          </p:cNvPr>
          <p:cNvSpPr/>
          <p:nvPr/>
        </p:nvSpPr>
        <p:spPr>
          <a:xfrm>
            <a:off x="3634491" y="2459653"/>
            <a:ext cx="425668" cy="481841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2DD8440-B278-51A8-833A-77BFB2265938}"/>
              </a:ext>
            </a:extLst>
          </p:cNvPr>
          <p:cNvGrpSpPr/>
          <p:nvPr/>
        </p:nvGrpSpPr>
        <p:grpSpPr>
          <a:xfrm>
            <a:off x="351180" y="895884"/>
            <a:ext cx="3296058" cy="288001"/>
            <a:chOff x="467405" y="4415396"/>
            <a:chExt cx="4510264" cy="2880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7F7862-014E-74AB-E26A-6EC2261D87E1}"/>
                </a:ext>
              </a:extLst>
            </p:cNvPr>
            <p:cNvSpPr txBox="1"/>
            <p:nvPr/>
          </p:nvSpPr>
          <p:spPr>
            <a:xfrm>
              <a:off x="467405" y="4415397"/>
              <a:ext cx="1182281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Прогнозирование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44C7BE-E338-8193-0242-2AC7970DB530}"/>
                </a:ext>
              </a:extLst>
            </p:cNvPr>
            <p:cNvSpPr txBox="1"/>
            <p:nvPr/>
          </p:nvSpPr>
          <p:spPr>
            <a:xfrm>
              <a:off x="1655673" y="4415397"/>
              <a:ext cx="1083758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Планирование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8AE692-C654-86D8-108B-CA3A9DBBE152}"/>
                </a:ext>
              </a:extLst>
            </p:cNvPr>
            <p:cNvSpPr txBox="1"/>
            <p:nvPr/>
          </p:nvSpPr>
          <p:spPr>
            <a:xfrm>
              <a:off x="2751083" y="4415396"/>
              <a:ext cx="1133020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Моделирование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78ADDB-EBCD-A63B-E6D2-7E2D46844443}"/>
                </a:ext>
              </a:extLst>
            </p:cNvPr>
            <p:cNvSpPr txBox="1"/>
            <p:nvPr/>
          </p:nvSpPr>
          <p:spPr>
            <a:xfrm>
              <a:off x="3893911" y="4415397"/>
              <a:ext cx="1083758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Оптимизация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D33E76-1262-321B-A0C3-4E9154D7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9" y="1298371"/>
            <a:ext cx="342624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778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5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Наше понимание текущей ситуации в НЛМК (гипотеза) 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0171F8-33D2-503B-7C91-C0C9364A6291}"/>
              </a:ext>
            </a:extLst>
          </p:cNvPr>
          <p:cNvSpPr/>
          <p:nvPr/>
        </p:nvSpPr>
        <p:spPr>
          <a:xfrm>
            <a:off x="3947160" y="774983"/>
            <a:ext cx="4838701" cy="392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8519A04-6F81-1B50-E249-167DF5A9D06E}"/>
              </a:ext>
            </a:extLst>
          </p:cNvPr>
          <p:cNvGrpSpPr/>
          <p:nvPr/>
        </p:nvGrpSpPr>
        <p:grpSpPr>
          <a:xfrm>
            <a:off x="327659" y="4234751"/>
            <a:ext cx="3312000" cy="276999"/>
            <a:chOff x="467405" y="4415397"/>
            <a:chExt cx="4532079" cy="27699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ECBD1EF-D172-9A13-A5FA-EA7611956ED6}"/>
                </a:ext>
              </a:extLst>
            </p:cNvPr>
            <p:cNvSpPr txBox="1"/>
            <p:nvPr/>
          </p:nvSpPr>
          <p:spPr>
            <a:xfrm>
              <a:off x="467405" y="4415397"/>
              <a:ext cx="1188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Стратегический</a:t>
              </a:r>
            </a:p>
            <a:p>
              <a:pPr algn="ctr"/>
              <a:r>
                <a:rPr lang="ru-RU" sz="600" b="1" dirty="0"/>
                <a:t> уровень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B03D80-71C0-9959-16A9-F2C9E8843C24}"/>
                </a:ext>
              </a:extLst>
            </p:cNvPr>
            <p:cNvSpPr txBox="1"/>
            <p:nvPr/>
          </p:nvSpPr>
          <p:spPr>
            <a:xfrm>
              <a:off x="1666100" y="4415397"/>
              <a:ext cx="1116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Тактический</a:t>
              </a:r>
            </a:p>
            <a:p>
              <a:pPr algn="ctr"/>
              <a:r>
                <a:rPr lang="ru-RU" sz="600" b="1" dirty="0"/>
                <a:t> уровень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9B8BF0D-F630-20C9-6280-75276C76D348}"/>
                </a:ext>
              </a:extLst>
            </p:cNvPr>
            <p:cNvSpPr txBox="1"/>
            <p:nvPr/>
          </p:nvSpPr>
          <p:spPr>
            <a:xfrm>
              <a:off x="2792791" y="4415397"/>
              <a:ext cx="1080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Оперативный</a:t>
              </a:r>
            </a:p>
            <a:p>
              <a:pPr algn="ctr"/>
              <a:r>
                <a:rPr lang="ru-RU" sz="600" b="1" dirty="0"/>
                <a:t> уровень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0C103FE-CC60-DDE0-F864-0B63FAB83D91}"/>
                </a:ext>
              </a:extLst>
            </p:cNvPr>
            <p:cNvSpPr txBox="1"/>
            <p:nvPr/>
          </p:nvSpPr>
          <p:spPr>
            <a:xfrm>
              <a:off x="3883484" y="4415397"/>
              <a:ext cx="11160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Уровень исполнения</a:t>
              </a:r>
            </a:p>
          </p:txBody>
        </p:sp>
      </p:grpSp>
      <p:sp>
        <p:nvSpPr>
          <p:cNvPr id="53" name="Стрелка: штриховая вправо 52">
            <a:extLst>
              <a:ext uri="{FF2B5EF4-FFF2-40B4-BE49-F238E27FC236}">
                <a16:creationId xmlns:a16="http://schemas.microsoft.com/office/drawing/2014/main" id="{6694BD11-58A4-D195-05BB-8E51D828E7AE}"/>
              </a:ext>
            </a:extLst>
          </p:cNvPr>
          <p:cNvSpPr/>
          <p:nvPr/>
        </p:nvSpPr>
        <p:spPr>
          <a:xfrm>
            <a:off x="3695451" y="2337733"/>
            <a:ext cx="425668" cy="481841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Google Shape;301;p14">
            <a:extLst>
              <a:ext uri="{FF2B5EF4-FFF2-40B4-BE49-F238E27FC236}">
                <a16:creationId xmlns:a16="http://schemas.microsoft.com/office/drawing/2014/main" id="{3CCAFC3C-8A23-E342-BE1A-64A5C27413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9982" y="1037387"/>
            <a:ext cx="4586359" cy="3331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DA8625E-38CF-6797-562A-9062709F1B55}"/>
              </a:ext>
            </a:extLst>
          </p:cNvPr>
          <p:cNvGrpSpPr/>
          <p:nvPr/>
        </p:nvGrpSpPr>
        <p:grpSpPr>
          <a:xfrm>
            <a:off x="160880" y="1144451"/>
            <a:ext cx="3527997" cy="2916000"/>
            <a:chOff x="686487" y="774983"/>
            <a:chExt cx="4154601" cy="340272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897A045-55CA-24AB-02CE-E74965B877ED}"/>
                </a:ext>
              </a:extLst>
            </p:cNvPr>
            <p:cNvGrpSpPr/>
            <p:nvPr/>
          </p:nvGrpSpPr>
          <p:grpSpPr>
            <a:xfrm>
              <a:off x="686487" y="774983"/>
              <a:ext cx="4154601" cy="3402720"/>
              <a:chOff x="381691" y="1032887"/>
              <a:chExt cx="4154601" cy="3402720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A0FD89DB-DF93-04C7-92E9-898226DB7DEF}"/>
                  </a:ext>
                </a:extLst>
              </p:cNvPr>
              <p:cNvGrpSpPr/>
              <p:nvPr/>
            </p:nvGrpSpPr>
            <p:grpSpPr>
              <a:xfrm>
                <a:off x="416800" y="1032887"/>
                <a:ext cx="4041145" cy="3402720"/>
                <a:chOff x="416800" y="1173562"/>
                <a:chExt cx="4041145" cy="3402720"/>
              </a:xfrm>
            </p:grpSpPr>
            <p:sp>
              <p:nvSpPr>
                <p:cNvPr id="18" name="Hexagon 31">
                  <a:extLst>
                    <a:ext uri="{FF2B5EF4-FFF2-40B4-BE49-F238E27FC236}">
                      <a16:creationId xmlns:a16="http://schemas.microsoft.com/office/drawing/2014/main" id="{5A438D39-4E6C-9773-8E07-D01F5BA16DC6}"/>
                    </a:ext>
                  </a:extLst>
                </p:cNvPr>
                <p:cNvSpPr/>
                <p:nvPr/>
              </p:nvSpPr>
              <p:spPr>
                <a:xfrm>
                  <a:off x="1212743" y="1173562"/>
                  <a:ext cx="914206" cy="788109"/>
                </a:xfrm>
                <a:prstGeom prst="hexagon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Hexagon 32">
                  <a:extLst>
                    <a:ext uri="{FF2B5EF4-FFF2-40B4-BE49-F238E27FC236}">
                      <a16:creationId xmlns:a16="http://schemas.microsoft.com/office/drawing/2014/main" id="{E2B1872B-C012-9457-A4AF-9EBF7E4A2DC9}"/>
                    </a:ext>
                  </a:extLst>
                </p:cNvPr>
                <p:cNvSpPr/>
                <p:nvPr/>
              </p:nvSpPr>
              <p:spPr>
                <a:xfrm>
                  <a:off x="1989742" y="1608311"/>
                  <a:ext cx="914206" cy="788109"/>
                </a:xfrm>
                <a:prstGeom prst="hexago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Hexagon 33">
                  <a:extLst>
                    <a:ext uri="{FF2B5EF4-FFF2-40B4-BE49-F238E27FC236}">
                      <a16:creationId xmlns:a16="http://schemas.microsoft.com/office/drawing/2014/main" id="{785A608F-FFE9-B9F5-C93C-6D15AB122134}"/>
                    </a:ext>
                  </a:extLst>
                </p:cNvPr>
                <p:cNvSpPr/>
                <p:nvPr/>
              </p:nvSpPr>
              <p:spPr>
                <a:xfrm>
                  <a:off x="1212743" y="2043058"/>
                  <a:ext cx="914206" cy="788109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61000">
                      <a:srgbClr val="6699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:endParaRPr lang="ru-RU" sz="700" kern="0" dirty="0">
                    <a:solidFill>
                      <a:srgbClr val="FCFBF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Hexagon 34">
                  <a:extLst>
                    <a:ext uri="{FF2B5EF4-FFF2-40B4-BE49-F238E27FC236}">
                      <a16:creationId xmlns:a16="http://schemas.microsoft.com/office/drawing/2014/main" id="{4E812084-D88F-BD03-8E33-8BA74886EC83}"/>
                    </a:ext>
                  </a:extLst>
                </p:cNvPr>
                <p:cNvSpPr/>
                <p:nvPr/>
              </p:nvSpPr>
              <p:spPr>
                <a:xfrm>
                  <a:off x="1989742" y="2477806"/>
                  <a:ext cx="914206" cy="788109"/>
                </a:xfrm>
                <a:prstGeom prst="hexagon">
                  <a:avLst/>
                </a:prstGeom>
                <a:solidFill>
                  <a:srgbClr val="312D2A">
                    <a:lumMod val="75000"/>
                    <a:lumOff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Hexagon 35">
                  <a:extLst>
                    <a:ext uri="{FF2B5EF4-FFF2-40B4-BE49-F238E27FC236}">
                      <a16:creationId xmlns:a16="http://schemas.microsoft.com/office/drawing/2014/main" id="{2320531A-9E33-F919-E1AA-EB838E4A1FC8}"/>
                    </a:ext>
                  </a:extLst>
                </p:cNvPr>
                <p:cNvSpPr/>
                <p:nvPr/>
              </p:nvSpPr>
              <p:spPr>
                <a:xfrm>
                  <a:off x="1212743" y="2912554"/>
                  <a:ext cx="914206" cy="788109"/>
                </a:xfrm>
                <a:prstGeom prst="hexagon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ru-RU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Hexagon 36">
                  <a:extLst>
                    <a:ext uri="{FF2B5EF4-FFF2-40B4-BE49-F238E27FC236}">
                      <a16:creationId xmlns:a16="http://schemas.microsoft.com/office/drawing/2014/main" id="{265B1821-F8C7-6EED-1996-A39191F19251}"/>
                    </a:ext>
                  </a:extLst>
                </p:cNvPr>
                <p:cNvSpPr/>
                <p:nvPr/>
              </p:nvSpPr>
              <p:spPr>
                <a:xfrm>
                  <a:off x="2766740" y="1173562"/>
                  <a:ext cx="914206" cy="788109"/>
                </a:xfrm>
                <a:prstGeom prst="hexagon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Hexagon 37">
                  <a:extLst>
                    <a:ext uri="{FF2B5EF4-FFF2-40B4-BE49-F238E27FC236}">
                      <a16:creationId xmlns:a16="http://schemas.microsoft.com/office/drawing/2014/main" id="{63251EF9-588C-2322-8730-2508EFD409FB}"/>
                    </a:ext>
                  </a:extLst>
                </p:cNvPr>
                <p:cNvSpPr/>
                <p:nvPr/>
              </p:nvSpPr>
              <p:spPr>
                <a:xfrm>
                  <a:off x="2766740" y="2043058"/>
                  <a:ext cx="914206" cy="788109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61000">
                      <a:schemeClr val="accent1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Hexagon 38">
                  <a:extLst>
                    <a:ext uri="{FF2B5EF4-FFF2-40B4-BE49-F238E27FC236}">
                      <a16:creationId xmlns:a16="http://schemas.microsoft.com/office/drawing/2014/main" id="{6E144D10-6CB6-52CD-5BD5-8A4AB0F0E33E}"/>
                    </a:ext>
                  </a:extLst>
                </p:cNvPr>
                <p:cNvSpPr/>
                <p:nvPr/>
              </p:nvSpPr>
              <p:spPr>
                <a:xfrm>
                  <a:off x="1984447" y="3350310"/>
                  <a:ext cx="914205" cy="788109"/>
                </a:xfrm>
                <a:prstGeom prst="hexagon">
                  <a:avLst/>
                </a:prstGeom>
                <a:gradFill flip="none" rotWithShape="1">
                  <a:gsLst>
                    <a:gs pos="53000">
                      <a:schemeClr val="accent4">
                        <a:lumMod val="75000"/>
                      </a:schemeClr>
                    </a:gs>
                    <a:gs pos="58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Hexagon 39">
                  <a:extLst>
                    <a:ext uri="{FF2B5EF4-FFF2-40B4-BE49-F238E27FC236}">
                      <a16:creationId xmlns:a16="http://schemas.microsoft.com/office/drawing/2014/main" id="{FD8A2106-1305-34B1-B939-D78A963FAA56}"/>
                    </a:ext>
                  </a:extLst>
                </p:cNvPr>
                <p:cNvSpPr/>
                <p:nvPr/>
              </p:nvSpPr>
              <p:spPr>
                <a:xfrm>
                  <a:off x="2773480" y="2889971"/>
                  <a:ext cx="914206" cy="788109"/>
                </a:xfrm>
                <a:prstGeom prst="hexagon">
                  <a:avLst/>
                </a:prstGeom>
                <a:solidFill>
                  <a:srgbClr val="6699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Hexagon 41">
                  <a:extLst>
                    <a:ext uri="{FF2B5EF4-FFF2-40B4-BE49-F238E27FC236}">
                      <a16:creationId xmlns:a16="http://schemas.microsoft.com/office/drawing/2014/main" id="{BC6F64BB-6FCB-7EB6-EB8A-35B9C0582AA0}"/>
                    </a:ext>
                  </a:extLst>
                </p:cNvPr>
                <p:cNvSpPr/>
                <p:nvPr/>
              </p:nvSpPr>
              <p:spPr>
                <a:xfrm>
                  <a:off x="3543739" y="1603139"/>
                  <a:ext cx="914206" cy="788109"/>
                </a:xfrm>
                <a:prstGeom prst="hexagon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Hexagon 42">
                  <a:extLst>
                    <a:ext uri="{FF2B5EF4-FFF2-40B4-BE49-F238E27FC236}">
                      <a16:creationId xmlns:a16="http://schemas.microsoft.com/office/drawing/2014/main" id="{481FB071-AAD1-965B-D3A6-1283597657DC}"/>
                    </a:ext>
                  </a:extLst>
                </p:cNvPr>
                <p:cNvSpPr/>
                <p:nvPr/>
              </p:nvSpPr>
              <p:spPr>
                <a:xfrm>
                  <a:off x="3543739" y="2472635"/>
                  <a:ext cx="914206" cy="788109"/>
                </a:xfrm>
                <a:prstGeom prst="hexagon">
                  <a:avLst/>
                </a:prstGeom>
                <a:solidFill>
                  <a:srgbClr val="6699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Hexagon 43">
                  <a:extLst>
                    <a:ext uri="{FF2B5EF4-FFF2-40B4-BE49-F238E27FC236}">
                      <a16:creationId xmlns:a16="http://schemas.microsoft.com/office/drawing/2014/main" id="{7527EEB9-8535-0E8D-5F4C-BF7128EC79A4}"/>
                    </a:ext>
                  </a:extLst>
                </p:cNvPr>
                <p:cNvSpPr/>
                <p:nvPr/>
              </p:nvSpPr>
              <p:spPr>
                <a:xfrm>
                  <a:off x="435745" y="1603139"/>
                  <a:ext cx="914206" cy="788109"/>
                </a:xfrm>
                <a:prstGeom prst="hexagon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Hexagon 44">
                  <a:extLst>
                    <a:ext uri="{FF2B5EF4-FFF2-40B4-BE49-F238E27FC236}">
                      <a16:creationId xmlns:a16="http://schemas.microsoft.com/office/drawing/2014/main" id="{DEBA3236-41AB-8B52-DDCD-6E16708AFB51}"/>
                    </a:ext>
                  </a:extLst>
                </p:cNvPr>
                <p:cNvSpPr/>
                <p:nvPr/>
              </p:nvSpPr>
              <p:spPr>
                <a:xfrm>
                  <a:off x="3543739" y="3347303"/>
                  <a:ext cx="914206" cy="788109"/>
                </a:xfrm>
                <a:prstGeom prst="hexagon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Hexagon 45">
                  <a:extLst>
                    <a:ext uri="{FF2B5EF4-FFF2-40B4-BE49-F238E27FC236}">
                      <a16:creationId xmlns:a16="http://schemas.microsoft.com/office/drawing/2014/main" id="{F54AE0D6-5AD9-C6B4-2986-2D5AC007C49F}"/>
                    </a:ext>
                  </a:extLst>
                </p:cNvPr>
                <p:cNvSpPr/>
                <p:nvPr/>
              </p:nvSpPr>
              <p:spPr>
                <a:xfrm>
                  <a:off x="2785680" y="3788173"/>
                  <a:ext cx="914206" cy="788109"/>
                </a:xfrm>
                <a:prstGeom prst="hexagon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Hexagon 47">
                  <a:extLst>
                    <a:ext uri="{FF2B5EF4-FFF2-40B4-BE49-F238E27FC236}">
                      <a16:creationId xmlns:a16="http://schemas.microsoft.com/office/drawing/2014/main" id="{1CB0ADE8-B9D7-4D28-6EDD-519E3A022575}"/>
                    </a:ext>
                  </a:extLst>
                </p:cNvPr>
                <p:cNvSpPr/>
                <p:nvPr/>
              </p:nvSpPr>
              <p:spPr>
                <a:xfrm>
                  <a:off x="1193799" y="3785044"/>
                  <a:ext cx="914206" cy="788109"/>
                </a:xfrm>
                <a:prstGeom prst="hexagon">
                  <a:avLst/>
                </a:prstGeom>
                <a:solidFill>
                  <a:srgbClr val="94AFA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Hexagon 48">
                  <a:extLst>
                    <a:ext uri="{FF2B5EF4-FFF2-40B4-BE49-F238E27FC236}">
                      <a16:creationId xmlns:a16="http://schemas.microsoft.com/office/drawing/2014/main" id="{1B249709-E9E4-B63D-C464-85AC5985AC7B}"/>
                    </a:ext>
                  </a:extLst>
                </p:cNvPr>
                <p:cNvSpPr/>
                <p:nvPr/>
              </p:nvSpPr>
              <p:spPr>
                <a:xfrm>
                  <a:off x="416801" y="3347303"/>
                  <a:ext cx="914206" cy="788109"/>
                </a:xfrm>
                <a:prstGeom prst="hexagon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Hexagon 49">
                  <a:extLst>
                    <a:ext uri="{FF2B5EF4-FFF2-40B4-BE49-F238E27FC236}">
                      <a16:creationId xmlns:a16="http://schemas.microsoft.com/office/drawing/2014/main" id="{0AC7DA7F-F970-8D95-4BD8-2ADE55D5E699}"/>
                    </a:ext>
                  </a:extLst>
                </p:cNvPr>
                <p:cNvSpPr/>
                <p:nvPr/>
              </p:nvSpPr>
              <p:spPr>
                <a:xfrm>
                  <a:off x="416800" y="2480966"/>
                  <a:ext cx="914206" cy="788109"/>
                </a:xfrm>
                <a:prstGeom prst="hexagon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Hexagon 50">
                  <a:extLst>
                    <a:ext uri="{FF2B5EF4-FFF2-40B4-BE49-F238E27FC236}">
                      <a16:creationId xmlns:a16="http://schemas.microsoft.com/office/drawing/2014/main" id="{C2A10E65-F0F2-C32D-F06F-F7DCDB6C9DD5}"/>
                    </a:ext>
                  </a:extLst>
                </p:cNvPr>
                <p:cNvSpPr/>
                <p:nvPr/>
              </p:nvSpPr>
              <p:spPr>
                <a:xfrm>
                  <a:off x="1204928" y="3788173"/>
                  <a:ext cx="914206" cy="788109"/>
                </a:xfrm>
                <a:prstGeom prst="hexagon">
                  <a:avLst/>
                </a:prstGeom>
                <a:solidFill>
                  <a:schemeClr val="accent4">
                    <a:lumMod val="5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buClrTx/>
                  </a:pPr>
                  <a:endParaRPr lang="en-US" sz="700" b="1" dirty="0">
                    <a:solidFill>
                      <a:srgbClr val="FCFBF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218B556-ED09-146A-DE13-F228E1FE61BA}"/>
                    </a:ext>
                  </a:extLst>
                </p:cNvPr>
                <p:cNvSpPr txBox="1"/>
                <p:nvPr/>
              </p:nvSpPr>
              <p:spPr>
                <a:xfrm>
                  <a:off x="1223883" y="3182607"/>
                  <a:ext cx="903065" cy="233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Логистика</a:t>
                  </a:r>
                  <a:endParaRPr lang="en-GB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037F553-CB04-A85C-AD5B-D2C47653F2A7}"/>
                    </a:ext>
                  </a:extLst>
                </p:cNvPr>
                <p:cNvSpPr txBox="1"/>
                <p:nvPr/>
              </p:nvSpPr>
              <p:spPr>
                <a:xfrm>
                  <a:off x="1931700" y="3533343"/>
                  <a:ext cx="1017453" cy="484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Оценка прибыльности</a:t>
                  </a:r>
                  <a:endParaRPr lang="ru-RU" sz="7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88A9931-2FDB-BB1A-3BE9-6E878B96EA46}"/>
                    </a:ext>
                  </a:extLst>
                </p:cNvPr>
                <p:cNvSpPr txBox="1"/>
                <p:nvPr/>
              </p:nvSpPr>
              <p:spPr>
                <a:xfrm>
                  <a:off x="1113286" y="2298070"/>
                  <a:ext cx="1116000" cy="233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Производство</a:t>
                  </a:r>
                  <a:endParaRPr lang="en-GB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3EABC71-192F-6056-E174-02B9629F8177}"/>
                    </a:ext>
                  </a:extLst>
                </p:cNvPr>
                <p:cNvSpPr txBox="1"/>
                <p:nvPr/>
              </p:nvSpPr>
              <p:spPr>
                <a:xfrm>
                  <a:off x="1998781" y="1882809"/>
                  <a:ext cx="903065" cy="233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Финансы</a:t>
                  </a:r>
                  <a:endParaRPr lang="en-GB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F9EB12D-3A47-FEBC-95FF-16FDC32D604A}"/>
                    </a:ext>
                  </a:extLst>
                </p:cNvPr>
                <p:cNvSpPr txBox="1"/>
                <p:nvPr/>
              </p:nvSpPr>
              <p:spPr>
                <a:xfrm>
                  <a:off x="2678485" y="2326710"/>
                  <a:ext cx="1086375" cy="233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Персонал</a:t>
                  </a:r>
                  <a:endParaRPr lang="en-GB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02727D1-DA54-B4BD-3BEE-1F23BFE2FC36}"/>
                    </a:ext>
                  </a:extLst>
                </p:cNvPr>
                <p:cNvSpPr txBox="1"/>
                <p:nvPr/>
              </p:nvSpPr>
              <p:spPr>
                <a:xfrm>
                  <a:off x="2693581" y="3153148"/>
                  <a:ext cx="1086376" cy="233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Сбыт</a:t>
                  </a:r>
                  <a:endParaRPr lang="en-GB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DB649A0-DDD3-C9AA-C7B0-6FFC4533A14B}"/>
                    </a:ext>
                  </a:extLst>
                </p:cNvPr>
                <p:cNvSpPr txBox="1"/>
                <p:nvPr/>
              </p:nvSpPr>
              <p:spPr>
                <a:xfrm>
                  <a:off x="1999906" y="2969188"/>
                  <a:ext cx="903065" cy="233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57796">
                    <a:defRPr/>
                  </a:pPr>
                  <a:r>
                    <a:rPr lang="ru-RU" sz="7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ИБП</a:t>
                  </a:r>
                  <a:endParaRPr lang="ru-RU" sz="7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59CB64-E0EA-845E-417D-8BE263C6ECDE}"/>
                  </a:ext>
                </a:extLst>
              </p:cNvPr>
              <p:cNvSpPr txBox="1"/>
              <p:nvPr/>
            </p:nvSpPr>
            <p:spPr>
              <a:xfrm>
                <a:off x="443402" y="1746720"/>
                <a:ext cx="936001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ТОиР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F90F7B-C166-2766-D1A5-A44C7EBE43DC}"/>
                  </a:ext>
                </a:extLst>
              </p:cNvPr>
              <p:cNvSpPr txBox="1"/>
              <p:nvPr/>
            </p:nvSpPr>
            <p:spPr>
              <a:xfrm>
                <a:off x="2724491" y="1305222"/>
                <a:ext cx="1017453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ИТ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630523-DC53-3D94-A959-3DFE23434C61}"/>
                  </a:ext>
                </a:extLst>
              </p:cNvPr>
              <p:cNvSpPr txBox="1"/>
              <p:nvPr/>
            </p:nvSpPr>
            <p:spPr>
              <a:xfrm>
                <a:off x="394777" y="3481418"/>
                <a:ext cx="936001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Снабжение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50C55C-B658-5DC5-F56A-AC0A962B63A3}"/>
                  </a:ext>
                </a:extLst>
              </p:cNvPr>
              <p:cNvSpPr txBox="1"/>
              <p:nvPr/>
            </p:nvSpPr>
            <p:spPr>
              <a:xfrm>
                <a:off x="1184758" y="3911673"/>
                <a:ext cx="936001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Запасы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6A611F-6493-9FCB-6666-FF6115AF993D}"/>
                  </a:ext>
                </a:extLst>
              </p:cNvPr>
              <p:cNvSpPr txBox="1"/>
              <p:nvPr/>
            </p:nvSpPr>
            <p:spPr>
              <a:xfrm>
                <a:off x="2763396" y="3925268"/>
                <a:ext cx="936001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Транспорт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ACD0B6-051E-D448-7E57-E5F22DB86419}"/>
                  </a:ext>
                </a:extLst>
              </p:cNvPr>
              <p:cNvSpPr txBox="1"/>
              <p:nvPr/>
            </p:nvSpPr>
            <p:spPr>
              <a:xfrm>
                <a:off x="381691" y="2601868"/>
                <a:ext cx="972000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Сервис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B056FE-97C6-CF92-D004-9ADD31513D7C}"/>
                  </a:ext>
                </a:extLst>
              </p:cNvPr>
              <p:cNvSpPr txBox="1"/>
              <p:nvPr/>
            </p:nvSpPr>
            <p:spPr>
              <a:xfrm>
                <a:off x="1190948" y="1317335"/>
                <a:ext cx="936001" cy="23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57796">
                  <a:defRPr/>
                </a:pPr>
                <a:r>
                  <a:rPr lang="ru-RU" sz="7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Активы</a:t>
                </a:r>
                <a:endParaRPr lang="en-GB" sz="7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78D8E3-CAA9-AD60-FF6B-25EF7A47C1DA}"/>
                  </a:ext>
                </a:extLst>
              </p:cNvPr>
              <p:cNvSpPr txBox="1"/>
              <p:nvPr/>
            </p:nvSpPr>
            <p:spPr>
              <a:xfrm>
                <a:off x="3449917" y="1549329"/>
                <a:ext cx="1086375" cy="610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57796">
                  <a:defRPr/>
                </a:pPr>
                <a:r>
                  <a:rPr kumimoji="0" lang="ru-RU" sz="7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Инвести-</a:t>
                </a:r>
              </a:p>
              <a:p>
                <a:pPr algn="ctr" defTabSz="957796">
                  <a:defRPr/>
                </a:pPr>
                <a:r>
                  <a:rPr kumimoji="0" lang="ru-RU" sz="7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ционные программы </a:t>
                </a:r>
              </a:p>
              <a:p>
                <a:pPr algn="ctr" defTabSz="957796">
                  <a:defRPr/>
                </a:pPr>
                <a:r>
                  <a:rPr kumimoji="0" lang="ru-RU" sz="7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и проекты</a:t>
                </a:r>
                <a:endParaRPr kumimoji="0" lang="en-US" sz="7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CA56E0-7D4F-EC4A-7109-F58BA056A955}"/>
                  </a:ext>
                </a:extLst>
              </p:cNvPr>
              <p:cNvSpPr txBox="1"/>
              <p:nvPr/>
            </p:nvSpPr>
            <p:spPr>
              <a:xfrm>
                <a:off x="3449917" y="3406925"/>
                <a:ext cx="1086375" cy="359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57796">
                  <a:defRPr/>
                </a:pPr>
                <a:r>
                  <a:rPr kumimoji="0" lang="ru-RU" sz="7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Заказы и контракты</a:t>
                </a:r>
                <a:endParaRPr kumimoji="0" lang="en-US" sz="7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20139DA-92C5-9420-C001-A4C9D9414E41}"/>
                </a:ext>
              </a:extLst>
            </p:cNvPr>
            <p:cNvSpPr/>
            <p:nvPr/>
          </p:nvSpPr>
          <p:spPr>
            <a:xfrm>
              <a:off x="2585106" y="2208907"/>
              <a:ext cx="410342" cy="342834"/>
            </a:xfrm>
            <a:custGeom>
              <a:avLst/>
              <a:gdLst/>
              <a:ahLst/>
              <a:cxnLst/>
              <a:rect l="0" t="0" r="r" b="b"/>
              <a:pathLst>
                <a:path w="2550" h="2266">
                  <a:moveTo>
                    <a:pt x="2450" y="1901"/>
                  </a:moveTo>
                  <a:lnTo>
                    <a:pt x="2450" y="1901"/>
                  </a:lnTo>
                  <a:cubicBezTo>
                    <a:pt x="2450" y="1802"/>
                    <a:pt x="2450" y="1802"/>
                    <a:pt x="2450" y="1802"/>
                  </a:cubicBezTo>
                  <a:cubicBezTo>
                    <a:pt x="2253" y="1615"/>
                    <a:pt x="2253" y="1615"/>
                    <a:pt x="2253" y="1615"/>
                  </a:cubicBezTo>
                  <a:cubicBezTo>
                    <a:pt x="2035" y="1615"/>
                    <a:pt x="2035" y="1615"/>
                    <a:pt x="2035" y="1615"/>
                  </a:cubicBezTo>
                  <a:cubicBezTo>
                    <a:pt x="2025" y="1635"/>
                    <a:pt x="2016" y="1664"/>
                    <a:pt x="2016" y="1694"/>
                  </a:cubicBezTo>
                  <a:cubicBezTo>
                    <a:pt x="2223" y="1694"/>
                    <a:pt x="2223" y="1694"/>
                    <a:pt x="2223" y="1694"/>
                  </a:cubicBezTo>
                  <a:cubicBezTo>
                    <a:pt x="2371" y="1842"/>
                    <a:pt x="2371" y="1842"/>
                    <a:pt x="2371" y="1842"/>
                  </a:cubicBezTo>
                  <a:cubicBezTo>
                    <a:pt x="2371" y="1901"/>
                    <a:pt x="2371" y="1901"/>
                    <a:pt x="2371" y="1901"/>
                  </a:cubicBezTo>
                  <a:cubicBezTo>
                    <a:pt x="2312" y="1921"/>
                    <a:pt x="2272" y="1970"/>
                    <a:pt x="2272" y="2029"/>
                  </a:cubicBezTo>
                  <a:cubicBezTo>
                    <a:pt x="2272" y="2108"/>
                    <a:pt x="2332" y="2167"/>
                    <a:pt x="2411" y="2167"/>
                  </a:cubicBezTo>
                  <a:cubicBezTo>
                    <a:pt x="2480" y="2167"/>
                    <a:pt x="2549" y="2108"/>
                    <a:pt x="2549" y="2029"/>
                  </a:cubicBezTo>
                  <a:cubicBezTo>
                    <a:pt x="2549" y="1970"/>
                    <a:pt x="2500" y="1921"/>
                    <a:pt x="2450" y="1901"/>
                  </a:cubicBezTo>
                  <a:moveTo>
                    <a:pt x="2411" y="2088"/>
                  </a:moveTo>
                  <a:lnTo>
                    <a:pt x="2411" y="2088"/>
                  </a:lnTo>
                  <a:cubicBezTo>
                    <a:pt x="2371" y="2088"/>
                    <a:pt x="2351" y="2068"/>
                    <a:pt x="2351" y="2029"/>
                  </a:cubicBezTo>
                  <a:cubicBezTo>
                    <a:pt x="2351" y="1999"/>
                    <a:pt x="2371" y="1970"/>
                    <a:pt x="2411" y="1970"/>
                  </a:cubicBezTo>
                  <a:cubicBezTo>
                    <a:pt x="2441" y="1970"/>
                    <a:pt x="2470" y="1999"/>
                    <a:pt x="2470" y="2029"/>
                  </a:cubicBezTo>
                  <a:cubicBezTo>
                    <a:pt x="2470" y="2068"/>
                    <a:pt x="2441" y="2088"/>
                    <a:pt x="2411" y="2088"/>
                  </a:cubicBezTo>
                  <a:moveTo>
                    <a:pt x="2371" y="798"/>
                  </a:moveTo>
                  <a:lnTo>
                    <a:pt x="2371" y="798"/>
                  </a:lnTo>
                  <a:cubicBezTo>
                    <a:pt x="2371" y="1152"/>
                    <a:pt x="2371" y="1152"/>
                    <a:pt x="2371" y="1152"/>
                  </a:cubicBezTo>
                  <a:cubicBezTo>
                    <a:pt x="2223" y="1300"/>
                    <a:pt x="2223" y="1300"/>
                    <a:pt x="2223" y="1300"/>
                  </a:cubicBezTo>
                  <a:cubicBezTo>
                    <a:pt x="1986" y="1300"/>
                    <a:pt x="1986" y="1300"/>
                    <a:pt x="1986" y="1300"/>
                  </a:cubicBezTo>
                  <a:cubicBezTo>
                    <a:pt x="1996" y="1320"/>
                    <a:pt x="2006" y="1349"/>
                    <a:pt x="2016" y="1379"/>
                  </a:cubicBezTo>
                  <a:cubicBezTo>
                    <a:pt x="2253" y="1379"/>
                    <a:pt x="2253" y="1379"/>
                    <a:pt x="2253" y="1379"/>
                  </a:cubicBezTo>
                  <a:cubicBezTo>
                    <a:pt x="2450" y="1182"/>
                    <a:pt x="2450" y="1182"/>
                    <a:pt x="2450" y="1182"/>
                  </a:cubicBezTo>
                  <a:cubicBezTo>
                    <a:pt x="2450" y="798"/>
                    <a:pt x="2450" y="798"/>
                    <a:pt x="2450" y="798"/>
                  </a:cubicBezTo>
                  <a:cubicBezTo>
                    <a:pt x="2500" y="778"/>
                    <a:pt x="2549" y="729"/>
                    <a:pt x="2549" y="670"/>
                  </a:cubicBezTo>
                  <a:cubicBezTo>
                    <a:pt x="2549" y="591"/>
                    <a:pt x="2480" y="532"/>
                    <a:pt x="2411" y="532"/>
                  </a:cubicBezTo>
                  <a:cubicBezTo>
                    <a:pt x="2332" y="532"/>
                    <a:pt x="2272" y="591"/>
                    <a:pt x="2272" y="670"/>
                  </a:cubicBezTo>
                  <a:cubicBezTo>
                    <a:pt x="2272" y="729"/>
                    <a:pt x="2312" y="778"/>
                    <a:pt x="2371" y="798"/>
                  </a:cubicBezTo>
                  <a:moveTo>
                    <a:pt x="2411" y="611"/>
                  </a:moveTo>
                  <a:lnTo>
                    <a:pt x="2411" y="611"/>
                  </a:lnTo>
                  <a:cubicBezTo>
                    <a:pt x="2441" y="611"/>
                    <a:pt x="2470" y="631"/>
                    <a:pt x="2470" y="670"/>
                  </a:cubicBezTo>
                  <a:cubicBezTo>
                    <a:pt x="2470" y="700"/>
                    <a:pt x="2441" y="729"/>
                    <a:pt x="2411" y="729"/>
                  </a:cubicBezTo>
                  <a:cubicBezTo>
                    <a:pt x="2371" y="729"/>
                    <a:pt x="2351" y="700"/>
                    <a:pt x="2351" y="670"/>
                  </a:cubicBezTo>
                  <a:cubicBezTo>
                    <a:pt x="2351" y="631"/>
                    <a:pt x="2371" y="611"/>
                    <a:pt x="2411" y="611"/>
                  </a:cubicBezTo>
                  <a:moveTo>
                    <a:pt x="2134" y="296"/>
                  </a:moveTo>
                  <a:lnTo>
                    <a:pt x="2134" y="296"/>
                  </a:lnTo>
                  <a:cubicBezTo>
                    <a:pt x="2134" y="936"/>
                    <a:pt x="2134" y="936"/>
                    <a:pt x="2134" y="936"/>
                  </a:cubicBezTo>
                  <a:cubicBezTo>
                    <a:pt x="2085" y="985"/>
                    <a:pt x="2085" y="985"/>
                    <a:pt x="2085" y="985"/>
                  </a:cubicBezTo>
                  <a:cubicBezTo>
                    <a:pt x="2035" y="985"/>
                    <a:pt x="2035" y="985"/>
                    <a:pt x="2035" y="985"/>
                  </a:cubicBezTo>
                  <a:cubicBezTo>
                    <a:pt x="2035" y="1005"/>
                    <a:pt x="2035" y="1034"/>
                    <a:pt x="2025" y="1064"/>
                  </a:cubicBezTo>
                  <a:cubicBezTo>
                    <a:pt x="2124" y="1064"/>
                    <a:pt x="2124" y="1064"/>
                    <a:pt x="2124" y="1064"/>
                  </a:cubicBezTo>
                  <a:cubicBezTo>
                    <a:pt x="2213" y="975"/>
                    <a:pt x="2213" y="975"/>
                    <a:pt x="2213" y="975"/>
                  </a:cubicBezTo>
                  <a:cubicBezTo>
                    <a:pt x="2213" y="296"/>
                    <a:pt x="2213" y="296"/>
                    <a:pt x="2213" y="296"/>
                  </a:cubicBezTo>
                  <a:cubicBezTo>
                    <a:pt x="2263" y="286"/>
                    <a:pt x="2312" y="227"/>
                    <a:pt x="2312" y="168"/>
                  </a:cubicBezTo>
                  <a:cubicBezTo>
                    <a:pt x="2312" y="89"/>
                    <a:pt x="2243" y="30"/>
                    <a:pt x="2174" y="30"/>
                  </a:cubicBezTo>
                  <a:cubicBezTo>
                    <a:pt x="2095" y="30"/>
                    <a:pt x="2035" y="89"/>
                    <a:pt x="2035" y="168"/>
                  </a:cubicBezTo>
                  <a:cubicBezTo>
                    <a:pt x="2035" y="227"/>
                    <a:pt x="2075" y="286"/>
                    <a:pt x="2134" y="296"/>
                  </a:cubicBezTo>
                  <a:moveTo>
                    <a:pt x="2174" y="109"/>
                  </a:moveTo>
                  <a:lnTo>
                    <a:pt x="2174" y="109"/>
                  </a:lnTo>
                  <a:cubicBezTo>
                    <a:pt x="2203" y="109"/>
                    <a:pt x="2233" y="138"/>
                    <a:pt x="2233" y="168"/>
                  </a:cubicBezTo>
                  <a:cubicBezTo>
                    <a:pt x="2233" y="197"/>
                    <a:pt x="2203" y="227"/>
                    <a:pt x="2174" y="227"/>
                  </a:cubicBezTo>
                  <a:cubicBezTo>
                    <a:pt x="2134" y="227"/>
                    <a:pt x="2114" y="197"/>
                    <a:pt x="2114" y="168"/>
                  </a:cubicBezTo>
                  <a:cubicBezTo>
                    <a:pt x="2114" y="138"/>
                    <a:pt x="2134" y="109"/>
                    <a:pt x="2174" y="109"/>
                  </a:cubicBezTo>
                  <a:moveTo>
                    <a:pt x="336" y="1398"/>
                  </a:moveTo>
                  <a:lnTo>
                    <a:pt x="336" y="1398"/>
                  </a:lnTo>
                  <a:cubicBezTo>
                    <a:pt x="306" y="1398"/>
                    <a:pt x="277" y="1369"/>
                    <a:pt x="277" y="1340"/>
                  </a:cubicBezTo>
                  <a:cubicBezTo>
                    <a:pt x="277" y="1300"/>
                    <a:pt x="306" y="1280"/>
                    <a:pt x="336" y="1280"/>
                  </a:cubicBezTo>
                  <a:cubicBezTo>
                    <a:pt x="375" y="1280"/>
                    <a:pt x="395" y="1300"/>
                    <a:pt x="395" y="1340"/>
                  </a:cubicBezTo>
                  <a:cubicBezTo>
                    <a:pt x="395" y="1369"/>
                    <a:pt x="375" y="1398"/>
                    <a:pt x="336" y="1398"/>
                  </a:cubicBezTo>
                  <a:moveTo>
                    <a:pt x="692" y="453"/>
                  </a:moveTo>
                  <a:lnTo>
                    <a:pt x="692" y="453"/>
                  </a:lnTo>
                  <a:cubicBezTo>
                    <a:pt x="692" y="424"/>
                    <a:pt x="662" y="394"/>
                    <a:pt x="632" y="394"/>
                  </a:cubicBezTo>
                  <a:cubicBezTo>
                    <a:pt x="593" y="394"/>
                    <a:pt x="573" y="424"/>
                    <a:pt x="573" y="453"/>
                  </a:cubicBezTo>
                  <a:cubicBezTo>
                    <a:pt x="573" y="493"/>
                    <a:pt x="593" y="512"/>
                    <a:pt x="632" y="512"/>
                  </a:cubicBezTo>
                  <a:cubicBezTo>
                    <a:pt x="662" y="512"/>
                    <a:pt x="692" y="493"/>
                    <a:pt x="692" y="453"/>
                  </a:cubicBezTo>
                  <a:moveTo>
                    <a:pt x="909" y="1694"/>
                  </a:moveTo>
                  <a:lnTo>
                    <a:pt x="909" y="1694"/>
                  </a:lnTo>
                  <a:cubicBezTo>
                    <a:pt x="879" y="1684"/>
                    <a:pt x="850" y="1674"/>
                    <a:pt x="820" y="1655"/>
                  </a:cubicBezTo>
                  <a:cubicBezTo>
                    <a:pt x="820" y="1556"/>
                    <a:pt x="820" y="1556"/>
                    <a:pt x="820" y="1556"/>
                  </a:cubicBezTo>
                  <a:cubicBezTo>
                    <a:pt x="810" y="1546"/>
                    <a:pt x="800" y="1537"/>
                    <a:pt x="791" y="1527"/>
                  </a:cubicBezTo>
                  <a:cubicBezTo>
                    <a:pt x="781" y="1517"/>
                    <a:pt x="771" y="1507"/>
                    <a:pt x="761" y="1497"/>
                  </a:cubicBezTo>
                  <a:cubicBezTo>
                    <a:pt x="662" y="1497"/>
                    <a:pt x="662" y="1497"/>
                    <a:pt x="662" y="1497"/>
                  </a:cubicBezTo>
                  <a:cubicBezTo>
                    <a:pt x="642" y="1468"/>
                    <a:pt x="632" y="1438"/>
                    <a:pt x="623" y="1409"/>
                  </a:cubicBezTo>
                  <a:cubicBezTo>
                    <a:pt x="702" y="1340"/>
                    <a:pt x="702" y="1340"/>
                    <a:pt x="702" y="1340"/>
                  </a:cubicBezTo>
                  <a:cubicBezTo>
                    <a:pt x="692" y="1310"/>
                    <a:pt x="692" y="1280"/>
                    <a:pt x="702" y="1251"/>
                  </a:cubicBezTo>
                  <a:cubicBezTo>
                    <a:pt x="623" y="1182"/>
                    <a:pt x="623" y="1182"/>
                    <a:pt x="623" y="1182"/>
                  </a:cubicBezTo>
                  <a:cubicBezTo>
                    <a:pt x="632" y="1152"/>
                    <a:pt x="642" y="1123"/>
                    <a:pt x="662" y="1093"/>
                  </a:cubicBezTo>
                  <a:cubicBezTo>
                    <a:pt x="771" y="1093"/>
                    <a:pt x="771" y="1093"/>
                    <a:pt x="771" y="1093"/>
                  </a:cubicBezTo>
                  <a:cubicBezTo>
                    <a:pt x="771" y="1083"/>
                    <a:pt x="781" y="1074"/>
                    <a:pt x="791" y="1064"/>
                  </a:cubicBezTo>
                  <a:cubicBezTo>
                    <a:pt x="800" y="1054"/>
                    <a:pt x="820" y="1044"/>
                    <a:pt x="830" y="1034"/>
                  </a:cubicBezTo>
                  <a:cubicBezTo>
                    <a:pt x="820" y="936"/>
                    <a:pt x="820" y="936"/>
                    <a:pt x="820" y="936"/>
                  </a:cubicBezTo>
                  <a:cubicBezTo>
                    <a:pt x="850" y="916"/>
                    <a:pt x="879" y="906"/>
                    <a:pt x="919" y="897"/>
                  </a:cubicBezTo>
                  <a:cubicBezTo>
                    <a:pt x="988" y="975"/>
                    <a:pt x="988" y="975"/>
                    <a:pt x="988" y="975"/>
                  </a:cubicBezTo>
                  <a:lnTo>
                    <a:pt x="988" y="975"/>
                  </a:lnTo>
                  <a:cubicBezTo>
                    <a:pt x="988" y="286"/>
                    <a:pt x="988" y="286"/>
                    <a:pt x="988" y="286"/>
                  </a:cubicBezTo>
                  <a:cubicBezTo>
                    <a:pt x="988" y="177"/>
                    <a:pt x="899" y="79"/>
                    <a:pt x="800" y="49"/>
                  </a:cubicBezTo>
                  <a:cubicBezTo>
                    <a:pt x="662" y="0"/>
                    <a:pt x="494" y="79"/>
                    <a:pt x="454" y="237"/>
                  </a:cubicBezTo>
                  <a:cubicBezTo>
                    <a:pt x="296" y="296"/>
                    <a:pt x="178" y="443"/>
                    <a:pt x="188" y="631"/>
                  </a:cubicBezTo>
                  <a:cubicBezTo>
                    <a:pt x="69" y="729"/>
                    <a:pt x="20" y="857"/>
                    <a:pt x="10" y="985"/>
                  </a:cubicBezTo>
                  <a:lnTo>
                    <a:pt x="10" y="985"/>
                  </a:lnTo>
                  <a:lnTo>
                    <a:pt x="10" y="985"/>
                  </a:lnTo>
                  <a:cubicBezTo>
                    <a:pt x="405" y="985"/>
                    <a:pt x="405" y="985"/>
                    <a:pt x="405" y="985"/>
                  </a:cubicBezTo>
                  <a:cubicBezTo>
                    <a:pt x="593" y="798"/>
                    <a:pt x="593" y="798"/>
                    <a:pt x="593" y="798"/>
                  </a:cubicBezTo>
                  <a:cubicBezTo>
                    <a:pt x="593" y="591"/>
                    <a:pt x="593" y="591"/>
                    <a:pt x="593" y="591"/>
                  </a:cubicBezTo>
                  <a:cubicBezTo>
                    <a:pt x="533" y="571"/>
                    <a:pt x="494" y="522"/>
                    <a:pt x="494" y="453"/>
                  </a:cubicBezTo>
                  <a:cubicBezTo>
                    <a:pt x="494" y="384"/>
                    <a:pt x="553" y="315"/>
                    <a:pt x="632" y="315"/>
                  </a:cubicBezTo>
                  <a:cubicBezTo>
                    <a:pt x="702" y="315"/>
                    <a:pt x="771" y="384"/>
                    <a:pt x="771" y="453"/>
                  </a:cubicBezTo>
                  <a:cubicBezTo>
                    <a:pt x="771" y="522"/>
                    <a:pt x="721" y="571"/>
                    <a:pt x="672" y="591"/>
                  </a:cubicBezTo>
                  <a:cubicBezTo>
                    <a:pt x="672" y="827"/>
                    <a:pt x="672" y="827"/>
                    <a:pt x="672" y="827"/>
                  </a:cubicBezTo>
                  <a:cubicBezTo>
                    <a:pt x="435" y="1064"/>
                    <a:pt x="435" y="1064"/>
                    <a:pt x="435" y="1064"/>
                  </a:cubicBezTo>
                  <a:cubicBezTo>
                    <a:pt x="20" y="1064"/>
                    <a:pt x="20" y="1064"/>
                    <a:pt x="20" y="1064"/>
                  </a:cubicBezTo>
                  <a:lnTo>
                    <a:pt x="20" y="1064"/>
                  </a:lnTo>
                  <a:cubicBezTo>
                    <a:pt x="30" y="1123"/>
                    <a:pt x="49" y="1192"/>
                    <a:pt x="89" y="1251"/>
                  </a:cubicBezTo>
                  <a:cubicBezTo>
                    <a:pt x="79" y="1261"/>
                    <a:pt x="69" y="1280"/>
                    <a:pt x="59" y="1300"/>
                  </a:cubicBezTo>
                  <a:lnTo>
                    <a:pt x="59" y="1300"/>
                  </a:lnTo>
                  <a:cubicBezTo>
                    <a:pt x="208" y="1300"/>
                    <a:pt x="208" y="1300"/>
                    <a:pt x="208" y="1300"/>
                  </a:cubicBezTo>
                  <a:cubicBezTo>
                    <a:pt x="227" y="1241"/>
                    <a:pt x="277" y="1202"/>
                    <a:pt x="336" y="1202"/>
                  </a:cubicBezTo>
                  <a:cubicBezTo>
                    <a:pt x="415" y="1202"/>
                    <a:pt x="474" y="1261"/>
                    <a:pt x="474" y="1340"/>
                  </a:cubicBezTo>
                  <a:cubicBezTo>
                    <a:pt x="474" y="1409"/>
                    <a:pt x="415" y="1477"/>
                    <a:pt x="336" y="1477"/>
                  </a:cubicBezTo>
                  <a:cubicBezTo>
                    <a:pt x="277" y="1477"/>
                    <a:pt x="227" y="1428"/>
                    <a:pt x="208" y="1379"/>
                  </a:cubicBezTo>
                  <a:cubicBezTo>
                    <a:pt x="30" y="1379"/>
                    <a:pt x="30" y="1379"/>
                    <a:pt x="30" y="1379"/>
                  </a:cubicBezTo>
                  <a:lnTo>
                    <a:pt x="30" y="1379"/>
                  </a:lnTo>
                  <a:cubicBezTo>
                    <a:pt x="10" y="1448"/>
                    <a:pt x="0" y="1537"/>
                    <a:pt x="20" y="1615"/>
                  </a:cubicBezTo>
                  <a:lnTo>
                    <a:pt x="20" y="1615"/>
                  </a:lnTo>
                  <a:cubicBezTo>
                    <a:pt x="474" y="1615"/>
                    <a:pt x="474" y="1615"/>
                    <a:pt x="474" y="1615"/>
                  </a:cubicBezTo>
                  <a:cubicBezTo>
                    <a:pt x="603" y="1743"/>
                    <a:pt x="603" y="1743"/>
                    <a:pt x="603" y="1743"/>
                  </a:cubicBezTo>
                  <a:cubicBezTo>
                    <a:pt x="623" y="1733"/>
                    <a:pt x="642" y="1724"/>
                    <a:pt x="672" y="1724"/>
                  </a:cubicBezTo>
                  <a:cubicBezTo>
                    <a:pt x="741" y="1724"/>
                    <a:pt x="810" y="1783"/>
                    <a:pt x="810" y="1861"/>
                  </a:cubicBezTo>
                  <a:cubicBezTo>
                    <a:pt x="810" y="1940"/>
                    <a:pt x="741" y="1999"/>
                    <a:pt x="672" y="1999"/>
                  </a:cubicBezTo>
                  <a:cubicBezTo>
                    <a:pt x="593" y="1999"/>
                    <a:pt x="533" y="1940"/>
                    <a:pt x="533" y="1861"/>
                  </a:cubicBezTo>
                  <a:cubicBezTo>
                    <a:pt x="533" y="1842"/>
                    <a:pt x="533" y="1812"/>
                    <a:pt x="544" y="1792"/>
                  </a:cubicBezTo>
                  <a:cubicBezTo>
                    <a:pt x="445" y="1694"/>
                    <a:pt x="445" y="1694"/>
                    <a:pt x="445" y="1694"/>
                  </a:cubicBezTo>
                  <a:cubicBezTo>
                    <a:pt x="40" y="1694"/>
                    <a:pt x="40" y="1694"/>
                    <a:pt x="40" y="1694"/>
                  </a:cubicBezTo>
                  <a:lnTo>
                    <a:pt x="40" y="1694"/>
                  </a:lnTo>
                  <a:cubicBezTo>
                    <a:pt x="40" y="1704"/>
                    <a:pt x="49" y="1714"/>
                    <a:pt x="49" y="1724"/>
                  </a:cubicBezTo>
                  <a:cubicBezTo>
                    <a:pt x="119" y="1891"/>
                    <a:pt x="267" y="2019"/>
                    <a:pt x="454" y="2058"/>
                  </a:cubicBezTo>
                  <a:cubicBezTo>
                    <a:pt x="474" y="2186"/>
                    <a:pt x="593" y="2265"/>
                    <a:pt x="721" y="2265"/>
                  </a:cubicBezTo>
                  <a:cubicBezTo>
                    <a:pt x="741" y="2265"/>
                    <a:pt x="771" y="2265"/>
                    <a:pt x="800" y="2255"/>
                  </a:cubicBezTo>
                  <a:cubicBezTo>
                    <a:pt x="909" y="2226"/>
                    <a:pt x="988" y="2127"/>
                    <a:pt x="988" y="2019"/>
                  </a:cubicBezTo>
                  <a:cubicBezTo>
                    <a:pt x="988" y="1625"/>
                    <a:pt x="988" y="1625"/>
                    <a:pt x="988" y="1625"/>
                  </a:cubicBezTo>
                  <a:cubicBezTo>
                    <a:pt x="978" y="1615"/>
                    <a:pt x="978" y="1615"/>
                    <a:pt x="978" y="1615"/>
                  </a:cubicBezTo>
                  <a:lnTo>
                    <a:pt x="909" y="1694"/>
                  </a:lnTo>
                  <a:moveTo>
                    <a:pt x="731" y="1861"/>
                  </a:moveTo>
                  <a:lnTo>
                    <a:pt x="731" y="1861"/>
                  </a:lnTo>
                  <a:cubicBezTo>
                    <a:pt x="731" y="1832"/>
                    <a:pt x="702" y="1802"/>
                    <a:pt x="672" y="1802"/>
                  </a:cubicBezTo>
                  <a:cubicBezTo>
                    <a:pt x="632" y="1802"/>
                    <a:pt x="613" y="1832"/>
                    <a:pt x="613" y="1861"/>
                  </a:cubicBezTo>
                  <a:cubicBezTo>
                    <a:pt x="613" y="1891"/>
                    <a:pt x="632" y="1921"/>
                    <a:pt x="672" y="1921"/>
                  </a:cubicBezTo>
                  <a:cubicBezTo>
                    <a:pt x="702" y="1921"/>
                    <a:pt x="731" y="1891"/>
                    <a:pt x="731" y="1861"/>
                  </a:cubicBezTo>
                  <a:moveTo>
                    <a:pt x="1324" y="1861"/>
                  </a:moveTo>
                  <a:lnTo>
                    <a:pt x="1324" y="1861"/>
                  </a:lnTo>
                  <a:cubicBezTo>
                    <a:pt x="1324" y="1891"/>
                    <a:pt x="1344" y="1921"/>
                    <a:pt x="1383" y="1921"/>
                  </a:cubicBezTo>
                  <a:cubicBezTo>
                    <a:pt x="1413" y="1921"/>
                    <a:pt x="1442" y="1891"/>
                    <a:pt x="1442" y="1861"/>
                  </a:cubicBezTo>
                  <a:cubicBezTo>
                    <a:pt x="1442" y="1832"/>
                    <a:pt x="1413" y="1802"/>
                    <a:pt x="1383" y="1802"/>
                  </a:cubicBezTo>
                  <a:cubicBezTo>
                    <a:pt x="1344" y="1802"/>
                    <a:pt x="1324" y="1832"/>
                    <a:pt x="1324" y="1861"/>
                  </a:cubicBezTo>
                  <a:moveTo>
                    <a:pt x="1650" y="1340"/>
                  </a:moveTo>
                  <a:lnTo>
                    <a:pt x="1650" y="1340"/>
                  </a:lnTo>
                  <a:cubicBezTo>
                    <a:pt x="1650" y="1369"/>
                    <a:pt x="1680" y="1398"/>
                    <a:pt x="1709" y="1398"/>
                  </a:cubicBezTo>
                  <a:cubicBezTo>
                    <a:pt x="1739" y="1398"/>
                    <a:pt x="1769" y="1369"/>
                    <a:pt x="1769" y="1340"/>
                  </a:cubicBezTo>
                  <a:cubicBezTo>
                    <a:pt x="1769" y="1300"/>
                    <a:pt x="1739" y="1280"/>
                    <a:pt x="1709" y="1280"/>
                  </a:cubicBezTo>
                  <a:cubicBezTo>
                    <a:pt x="1680" y="1280"/>
                    <a:pt x="1650" y="1300"/>
                    <a:pt x="1650" y="1340"/>
                  </a:cubicBezTo>
                  <a:moveTo>
                    <a:pt x="1482" y="453"/>
                  </a:moveTo>
                  <a:lnTo>
                    <a:pt x="1482" y="453"/>
                  </a:lnTo>
                  <a:cubicBezTo>
                    <a:pt x="1482" y="424"/>
                    <a:pt x="1453" y="394"/>
                    <a:pt x="1423" y="394"/>
                  </a:cubicBezTo>
                  <a:cubicBezTo>
                    <a:pt x="1383" y="394"/>
                    <a:pt x="1363" y="424"/>
                    <a:pt x="1363" y="453"/>
                  </a:cubicBezTo>
                  <a:cubicBezTo>
                    <a:pt x="1363" y="493"/>
                    <a:pt x="1383" y="512"/>
                    <a:pt x="1423" y="512"/>
                  </a:cubicBezTo>
                  <a:cubicBezTo>
                    <a:pt x="1453" y="512"/>
                    <a:pt x="1482" y="493"/>
                    <a:pt x="1482" y="453"/>
                  </a:cubicBezTo>
                  <a:moveTo>
                    <a:pt x="1166" y="1300"/>
                  </a:moveTo>
                  <a:lnTo>
                    <a:pt x="1166" y="1300"/>
                  </a:lnTo>
                  <a:cubicBezTo>
                    <a:pt x="1166" y="1221"/>
                    <a:pt x="1107" y="1152"/>
                    <a:pt x="1028" y="1152"/>
                  </a:cubicBezTo>
                  <a:cubicBezTo>
                    <a:pt x="949" y="1152"/>
                    <a:pt x="879" y="1221"/>
                    <a:pt x="879" y="1300"/>
                  </a:cubicBezTo>
                  <a:cubicBezTo>
                    <a:pt x="879" y="1379"/>
                    <a:pt x="949" y="1438"/>
                    <a:pt x="1028" y="1438"/>
                  </a:cubicBezTo>
                  <a:cubicBezTo>
                    <a:pt x="1107" y="1438"/>
                    <a:pt x="1166" y="1379"/>
                    <a:pt x="1166" y="1300"/>
                  </a:cubicBezTo>
                  <a:moveTo>
                    <a:pt x="2016" y="1379"/>
                  </a:moveTo>
                  <a:lnTo>
                    <a:pt x="2016" y="1379"/>
                  </a:lnTo>
                  <a:lnTo>
                    <a:pt x="2016" y="1379"/>
                  </a:lnTo>
                  <a:cubicBezTo>
                    <a:pt x="1838" y="1379"/>
                    <a:pt x="1838" y="1379"/>
                    <a:pt x="1838" y="1379"/>
                  </a:cubicBezTo>
                  <a:cubicBezTo>
                    <a:pt x="1828" y="1428"/>
                    <a:pt x="1769" y="1477"/>
                    <a:pt x="1709" y="1477"/>
                  </a:cubicBezTo>
                  <a:cubicBezTo>
                    <a:pt x="1630" y="1477"/>
                    <a:pt x="1571" y="1409"/>
                    <a:pt x="1571" y="1340"/>
                  </a:cubicBezTo>
                  <a:cubicBezTo>
                    <a:pt x="1571" y="1261"/>
                    <a:pt x="1630" y="1202"/>
                    <a:pt x="1709" y="1202"/>
                  </a:cubicBezTo>
                  <a:cubicBezTo>
                    <a:pt x="1769" y="1202"/>
                    <a:pt x="1828" y="1241"/>
                    <a:pt x="1838" y="1300"/>
                  </a:cubicBezTo>
                  <a:cubicBezTo>
                    <a:pt x="1986" y="1300"/>
                    <a:pt x="1986" y="1300"/>
                    <a:pt x="1986" y="1300"/>
                  </a:cubicBezTo>
                  <a:lnTo>
                    <a:pt x="1986" y="1300"/>
                  </a:lnTo>
                  <a:cubicBezTo>
                    <a:pt x="1976" y="1280"/>
                    <a:pt x="1966" y="1261"/>
                    <a:pt x="1956" y="1251"/>
                  </a:cubicBezTo>
                  <a:cubicBezTo>
                    <a:pt x="1996" y="1192"/>
                    <a:pt x="2016" y="1123"/>
                    <a:pt x="2025" y="1064"/>
                  </a:cubicBezTo>
                  <a:lnTo>
                    <a:pt x="2025" y="1064"/>
                  </a:lnTo>
                  <a:cubicBezTo>
                    <a:pt x="1611" y="1064"/>
                    <a:pt x="1611" y="1064"/>
                    <a:pt x="1611" y="1064"/>
                  </a:cubicBezTo>
                  <a:cubicBezTo>
                    <a:pt x="1383" y="827"/>
                    <a:pt x="1383" y="827"/>
                    <a:pt x="1383" y="827"/>
                  </a:cubicBezTo>
                  <a:cubicBezTo>
                    <a:pt x="1383" y="591"/>
                    <a:pt x="1383" y="591"/>
                    <a:pt x="1383" y="591"/>
                  </a:cubicBezTo>
                  <a:cubicBezTo>
                    <a:pt x="1324" y="571"/>
                    <a:pt x="1284" y="522"/>
                    <a:pt x="1284" y="453"/>
                  </a:cubicBezTo>
                  <a:cubicBezTo>
                    <a:pt x="1284" y="384"/>
                    <a:pt x="1344" y="315"/>
                    <a:pt x="1423" y="315"/>
                  </a:cubicBezTo>
                  <a:cubicBezTo>
                    <a:pt x="1492" y="315"/>
                    <a:pt x="1561" y="384"/>
                    <a:pt x="1561" y="453"/>
                  </a:cubicBezTo>
                  <a:cubicBezTo>
                    <a:pt x="1561" y="522"/>
                    <a:pt x="1512" y="571"/>
                    <a:pt x="1462" y="591"/>
                  </a:cubicBezTo>
                  <a:cubicBezTo>
                    <a:pt x="1462" y="798"/>
                    <a:pt x="1462" y="798"/>
                    <a:pt x="1462" y="798"/>
                  </a:cubicBezTo>
                  <a:cubicBezTo>
                    <a:pt x="1650" y="985"/>
                    <a:pt x="1650" y="985"/>
                    <a:pt x="1650" y="985"/>
                  </a:cubicBezTo>
                  <a:cubicBezTo>
                    <a:pt x="2035" y="985"/>
                    <a:pt x="2035" y="985"/>
                    <a:pt x="2035" y="985"/>
                  </a:cubicBezTo>
                  <a:lnTo>
                    <a:pt x="2035" y="985"/>
                  </a:lnTo>
                  <a:lnTo>
                    <a:pt x="2035" y="985"/>
                  </a:lnTo>
                  <a:cubicBezTo>
                    <a:pt x="2035" y="857"/>
                    <a:pt x="1976" y="729"/>
                    <a:pt x="1858" y="631"/>
                  </a:cubicBezTo>
                  <a:cubicBezTo>
                    <a:pt x="1867" y="443"/>
                    <a:pt x="1749" y="296"/>
                    <a:pt x="1591" y="237"/>
                  </a:cubicBezTo>
                  <a:cubicBezTo>
                    <a:pt x="1561" y="79"/>
                    <a:pt x="1383" y="0"/>
                    <a:pt x="1245" y="49"/>
                  </a:cubicBezTo>
                  <a:cubicBezTo>
                    <a:pt x="1146" y="79"/>
                    <a:pt x="1067" y="177"/>
                    <a:pt x="1067" y="286"/>
                  </a:cubicBezTo>
                  <a:cubicBezTo>
                    <a:pt x="1067" y="975"/>
                    <a:pt x="1067" y="975"/>
                    <a:pt x="1067" y="975"/>
                  </a:cubicBezTo>
                  <a:lnTo>
                    <a:pt x="1067" y="975"/>
                  </a:lnTo>
                  <a:cubicBezTo>
                    <a:pt x="1136" y="897"/>
                    <a:pt x="1136" y="897"/>
                    <a:pt x="1136" y="897"/>
                  </a:cubicBezTo>
                  <a:cubicBezTo>
                    <a:pt x="1176" y="906"/>
                    <a:pt x="1205" y="916"/>
                    <a:pt x="1235" y="936"/>
                  </a:cubicBezTo>
                  <a:cubicBezTo>
                    <a:pt x="1225" y="1044"/>
                    <a:pt x="1225" y="1044"/>
                    <a:pt x="1225" y="1044"/>
                  </a:cubicBezTo>
                  <a:cubicBezTo>
                    <a:pt x="1235" y="1044"/>
                    <a:pt x="1245" y="1054"/>
                    <a:pt x="1255" y="1064"/>
                  </a:cubicBezTo>
                  <a:cubicBezTo>
                    <a:pt x="1265" y="1074"/>
                    <a:pt x="1275" y="1093"/>
                    <a:pt x="1284" y="1103"/>
                  </a:cubicBezTo>
                  <a:cubicBezTo>
                    <a:pt x="1393" y="1093"/>
                    <a:pt x="1393" y="1093"/>
                    <a:pt x="1393" y="1093"/>
                  </a:cubicBezTo>
                  <a:cubicBezTo>
                    <a:pt x="1403" y="1123"/>
                    <a:pt x="1413" y="1152"/>
                    <a:pt x="1423" y="1192"/>
                  </a:cubicBezTo>
                  <a:cubicBezTo>
                    <a:pt x="1354" y="1261"/>
                    <a:pt x="1354" y="1261"/>
                    <a:pt x="1354" y="1261"/>
                  </a:cubicBezTo>
                  <a:cubicBezTo>
                    <a:pt x="1354" y="1280"/>
                    <a:pt x="1354" y="1310"/>
                    <a:pt x="1344" y="1340"/>
                  </a:cubicBezTo>
                  <a:cubicBezTo>
                    <a:pt x="1423" y="1409"/>
                    <a:pt x="1423" y="1409"/>
                    <a:pt x="1423" y="1409"/>
                  </a:cubicBezTo>
                  <a:cubicBezTo>
                    <a:pt x="1413" y="1448"/>
                    <a:pt x="1403" y="1477"/>
                    <a:pt x="1383" y="1507"/>
                  </a:cubicBezTo>
                  <a:cubicBezTo>
                    <a:pt x="1284" y="1497"/>
                    <a:pt x="1284" y="1497"/>
                    <a:pt x="1284" y="1497"/>
                  </a:cubicBezTo>
                  <a:cubicBezTo>
                    <a:pt x="1275" y="1507"/>
                    <a:pt x="1265" y="1517"/>
                    <a:pt x="1255" y="1527"/>
                  </a:cubicBezTo>
                  <a:cubicBezTo>
                    <a:pt x="1245" y="1537"/>
                    <a:pt x="1235" y="1546"/>
                    <a:pt x="1225" y="1556"/>
                  </a:cubicBezTo>
                  <a:cubicBezTo>
                    <a:pt x="1225" y="1664"/>
                    <a:pt x="1225" y="1664"/>
                    <a:pt x="1225" y="1664"/>
                  </a:cubicBezTo>
                  <a:cubicBezTo>
                    <a:pt x="1196" y="1674"/>
                    <a:pt x="1166" y="1684"/>
                    <a:pt x="1136" y="1694"/>
                  </a:cubicBezTo>
                  <a:cubicBezTo>
                    <a:pt x="1067" y="1615"/>
                    <a:pt x="1067" y="1615"/>
                    <a:pt x="1067" y="1615"/>
                  </a:cubicBezTo>
                  <a:cubicBezTo>
                    <a:pt x="1067" y="1625"/>
                    <a:pt x="1067" y="1625"/>
                    <a:pt x="1067" y="1625"/>
                  </a:cubicBezTo>
                  <a:cubicBezTo>
                    <a:pt x="1067" y="2019"/>
                    <a:pt x="1067" y="2019"/>
                    <a:pt x="1067" y="2019"/>
                  </a:cubicBezTo>
                  <a:cubicBezTo>
                    <a:pt x="1067" y="2127"/>
                    <a:pt x="1136" y="2226"/>
                    <a:pt x="1245" y="2255"/>
                  </a:cubicBezTo>
                  <a:cubicBezTo>
                    <a:pt x="1275" y="2265"/>
                    <a:pt x="1304" y="2265"/>
                    <a:pt x="1334" y="2265"/>
                  </a:cubicBezTo>
                  <a:cubicBezTo>
                    <a:pt x="1453" y="2265"/>
                    <a:pt x="1571" y="2186"/>
                    <a:pt x="1591" y="2058"/>
                  </a:cubicBezTo>
                  <a:cubicBezTo>
                    <a:pt x="1779" y="2019"/>
                    <a:pt x="1927" y="1891"/>
                    <a:pt x="1996" y="1724"/>
                  </a:cubicBezTo>
                  <a:cubicBezTo>
                    <a:pt x="2006" y="1714"/>
                    <a:pt x="2006" y="1704"/>
                    <a:pt x="2016" y="1694"/>
                  </a:cubicBezTo>
                  <a:lnTo>
                    <a:pt x="2016" y="1694"/>
                  </a:lnTo>
                  <a:cubicBezTo>
                    <a:pt x="1611" y="1694"/>
                    <a:pt x="1611" y="1694"/>
                    <a:pt x="1611" y="1694"/>
                  </a:cubicBezTo>
                  <a:cubicBezTo>
                    <a:pt x="1502" y="1792"/>
                    <a:pt x="1502" y="1792"/>
                    <a:pt x="1502" y="1792"/>
                  </a:cubicBezTo>
                  <a:cubicBezTo>
                    <a:pt x="1512" y="1812"/>
                    <a:pt x="1522" y="1842"/>
                    <a:pt x="1522" y="1861"/>
                  </a:cubicBezTo>
                  <a:cubicBezTo>
                    <a:pt x="1522" y="1940"/>
                    <a:pt x="1453" y="1999"/>
                    <a:pt x="1383" y="1999"/>
                  </a:cubicBezTo>
                  <a:cubicBezTo>
                    <a:pt x="1304" y="1999"/>
                    <a:pt x="1245" y="1940"/>
                    <a:pt x="1245" y="1861"/>
                  </a:cubicBezTo>
                  <a:cubicBezTo>
                    <a:pt x="1245" y="1783"/>
                    <a:pt x="1304" y="1724"/>
                    <a:pt x="1383" y="1724"/>
                  </a:cubicBezTo>
                  <a:cubicBezTo>
                    <a:pt x="1403" y="1724"/>
                    <a:pt x="1423" y="1733"/>
                    <a:pt x="1442" y="1743"/>
                  </a:cubicBezTo>
                  <a:cubicBezTo>
                    <a:pt x="1571" y="1615"/>
                    <a:pt x="1571" y="1615"/>
                    <a:pt x="1571" y="1615"/>
                  </a:cubicBezTo>
                  <a:cubicBezTo>
                    <a:pt x="2035" y="1615"/>
                    <a:pt x="2035" y="1615"/>
                    <a:pt x="2035" y="1615"/>
                  </a:cubicBezTo>
                  <a:lnTo>
                    <a:pt x="2035" y="1615"/>
                  </a:lnTo>
                  <a:cubicBezTo>
                    <a:pt x="2045" y="1537"/>
                    <a:pt x="2035" y="1448"/>
                    <a:pt x="2016" y="137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AD78A00-CB29-EB8E-34F4-5E7E031B2CFC}"/>
              </a:ext>
            </a:extLst>
          </p:cNvPr>
          <p:cNvSpPr/>
          <p:nvPr/>
        </p:nvSpPr>
        <p:spPr>
          <a:xfrm>
            <a:off x="4672444" y="4655820"/>
            <a:ext cx="324000" cy="1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2D80DD-D8AF-347D-7D76-BDCA464533F3}"/>
              </a:ext>
            </a:extLst>
          </p:cNvPr>
          <p:cNvSpPr txBox="1"/>
          <p:nvPr/>
        </p:nvSpPr>
        <p:spPr>
          <a:xfrm>
            <a:off x="4957358" y="4627221"/>
            <a:ext cx="826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S3 / Impala</a:t>
            </a:r>
            <a:endParaRPr lang="ru-RU" sz="1000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4A5EA7C-70F7-FE90-EB40-7FF443608576}"/>
              </a:ext>
            </a:extLst>
          </p:cNvPr>
          <p:cNvSpPr/>
          <p:nvPr/>
        </p:nvSpPr>
        <p:spPr>
          <a:xfrm>
            <a:off x="5777140" y="4649078"/>
            <a:ext cx="324000" cy="18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3210BA-D810-CDEE-AC8F-9ADF55B46087}"/>
              </a:ext>
            </a:extLst>
          </p:cNvPr>
          <p:cNvSpPr txBox="1"/>
          <p:nvPr/>
        </p:nvSpPr>
        <p:spPr>
          <a:xfrm>
            <a:off x="6047800" y="4611600"/>
            <a:ext cx="12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Своя разработка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83BFF6A-90F6-1F71-86E2-CF9BAE78D921}"/>
              </a:ext>
            </a:extLst>
          </p:cNvPr>
          <p:cNvSpPr/>
          <p:nvPr/>
        </p:nvSpPr>
        <p:spPr>
          <a:xfrm>
            <a:off x="332530" y="4655820"/>
            <a:ext cx="324000" cy="1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1F98B2-338A-1810-D5F7-346B669AF343}"/>
              </a:ext>
            </a:extLst>
          </p:cNvPr>
          <p:cNvSpPr txBox="1"/>
          <p:nvPr/>
        </p:nvSpPr>
        <p:spPr>
          <a:xfrm>
            <a:off x="617119" y="4619820"/>
            <a:ext cx="595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SAP</a:t>
            </a:r>
            <a:endParaRPr lang="ru-RU" sz="1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00DB90-21B0-41BB-01DE-A1AD9CDF2CA5}"/>
              </a:ext>
            </a:extLst>
          </p:cNvPr>
          <p:cNvSpPr txBox="1"/>
          <p:nvPr/>
        </p:nvSpPr>
        <p:spPr>
          <a:xfrm>
            <a:off x="4330300" y="1244366"/>
            <a:ext cx="4428000" cy="2846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Исторически в Компании функция ИБП строилась на базе решений </a:t>
            </a:r>
            <a:r>
              <a:rPr lang="en-US" sz="1000" dirty="0"/>
              <a:t> </a:t>
            </a:r>
            <a:r>
              <a:rPr lang="ru-RU" sz="1000" dirty="0"/>
              <a:t>двух западных вендоров: </a:t>
            </a:r>
            <a:r>
              <a:rPr lang="en-US" sz="1000" dirty="0"/>
              <a:t>SAP</a:t>
            </a:r>
            <a:r>
              <a:rPr lang="ru-RU" sz="1000" dirty="0"/>
              <a:t> и </a:t>
            </a:r>
            <a:r>
              <a:rPr lang="en-US" sz="1000" dirty="0"/>
              <a:t>IBM Cognos</a:t>
            </a:r>
            <a:endParaRPr lang="ru-RU" sz="1000" dirty="0"/>
          </a:p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Решение характеризовалось высоким уровнем зрелости</a:t>
            </a:r>
          </a:p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Задача достижения цифрового суверенитета вынуждает Компанию инициировать проекты импортозамещения</a:t>
            </a:r>
          </a:p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Для импортозамещения рассматриваются и планируются к использованию решения двух российских вендоров (</a:t>
            </a:r>
            <a:r>
              <a:rPr lang="en-US" sz="1000" dirty="0"/>
              <a:t>In.Plan,   Knowledge Space</a:t>
            </a:r>
            <a:r>
              <a:rPr lang="ru-RU" sz="1000" dirty="0"/>
              <a:t>) и собственные разработки, что требует решения задач интеграции и обеспечения согласованности моделей данных</a:t>
            </a:r>
          </a:p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На очереди стоят задачи импортозамещения оставшихся функциональных блоков, до сих пор работающих на </a:t>
            </a:r>
            <a:r>
              <a:rPr lang="en-US" sz="1000" dirty="0"/>
              <a:t>SAP </a:t>
            </a:r>
            <a:r>
              <a:rPr lang="ru-RU" sz="1000" dirty="0"/>
              <a:t>и </a:t>
            </a:r>
            <a:r>
              <a:rPr lang="en-US" sz="1000" dirty="0"/>
              <a:t>IBM Cognos</a:t>
            </a:r>
            <a:endParaRPr lang="ru-RU" sz="1000" dirty="0"/>
          </a:p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Совокупная стоимость владения таким решением возрастает, в силу необходимости обеспечивать администрирование, поддержку и развитие мультивендорного решения в рамках его непрерывного жизненного цикла</a:t>
            </a:r>
            <a:endParaRPr lang="en-US" sz="1000" dirty="0"/>
          </a:p>
          <a:p>
            <a:pPr marL="177800" indent="-17780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/>
              <a:t>У разных вендоров разные архитектурные решения в части обеспечения функции анализа данных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E45A2D-882A-22F8-64C9-4393FDD31E00}"/>
              </a:ext>
            </a:extLst>
          </p:cNvPr>
          <p:cNvGrpSpPr/>
          <p:nvPr/>
        </p:nvGrpSpPr>
        <p:grpSpPr>
          <a:xfrm>
            <a:off x="351180" y="766344"/>
            <a:ext cx="3294498" cy="288001"/>
            <a:chOff x="467405" y="4415396"/>
            <a:chExt cx="4508128" cy="28800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B6F8EEF-BCAF-8C63-A62E-73DCF960EFBC}"/>
                </a:ext>
              </a:extLst>
            </p:cNvPr>
            <p:cNvSpPr txBox="1"/>
            <p:nvPr/>
          </p:nvSpPr>
          <p:spPr>
            <a:xfrm>
              <a:off x="467405" y="4415397"/>
              <a:ext cx="1182281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Прогнозирование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859D828-7D75-677A-3E03-EA1AA4706842}"/>
                </a:ext>
              </a:extLst>
            </p:cNvPr>
            <p:cNvSpPr txBox="1"/>
            <p:nvPr/>
          </p:nvSpPr>
          <p:spPr>
            <a:xfrm>
              <a:off x="1655406" y="4415397"/>
              <a:ext cx="1083758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Планирование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EA2D1D-1FF8-B629-1129-619D5D281E5E}"/>
                </a:ext>
              </a:extLst>
            </p:cNvPr>
            <p:cNvSpPr txBox="1"/>
            <p:nvPr/>
          </p:nvSpPr>
          <p:spPr>
            <a:xfrm>
              <a:off x="2750015" y="4415396"/>
              <a:ext cx="1133020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Моделирование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E6A4FB-CB92-9AD6-F929-27640B8E6146}"/>
                </a:ext>
              </a:extLst>
            </p:cNvPr>
            <p:cNvSpPr txBox="1"/>
            <p:nvPr/>
          </p:nvSpPr>
          <p:spPr>
            <a:xfrm>
              <a:off x="3891775" y="4415397"/>
              <a:ext cx="1083758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600" b="1" dirty="0"/>
                <a:t>Оптимизация</a:t>
              </a: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341A0C0-F874-3779-879C-902F355E55F4}"/>
              </a:ext>
            </a:extLst>
          </p:cNvPr>
          <p:cNvSpPr/>
          <p:nvPr/>
        </p:nvSpPr>
        <p:spPr>
          <a:xfrm>
            <a:off x="1096166" y="4662596"/>
            <a:ext cx="324000" cy="18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FE8243-8370-8629-1601-7635FE59A5D6}"/>
              </a:ext>
            </a:extLst>
          </p:cNvPr>
          <p:cNvSpPr txBox="1"/>
          <p:nvPr/>
        </p:nvSpPr>
        <p:spPr>
          <a:xfrm>
            <a:off x="1420166" y="4631866"/>
            <a:ext cx="900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IBM Cognos</a:t>
            </a:r>
            <a:endParaRPr lang="ru-RU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D65BB18-1C15-F101-4213-681F3A9AE322}"/>
              </a:ext>
            </a:extLst>
          </p:cNvPr>
          <p:cNvSpPr txBox="1"/>
          <p:nvPr/>
        </p:nvSpPr>
        <p:spPr>
          <a:xfrm>
            <a:off x="2855486" y="2483317"/>
            <a:ext cx="766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57796">
              <a:defRPr/>
            </a:pPr>
            <a:r>
              <a:rPr lang="ru-RU" sz="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</a:t>
            </a:r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CD78824B-E6C7-10CB-CBF8-F0FB34515C75}"/>
              </a:ext>
            </a:extLst>
          </p:cNvPr>
          <p:cNvSpPr/>
          <p:nvPr/>
        </p:nvSpPr>
        <p:spPr>
          <a:xfrm>
            <a:off x="2305634" y="4673591"/>
            <a:ext cx="324000" cy="180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B9F925-0D2F-47C8-852B-C821CBEC587F}"/>
              </a:ext>
            </a:extLst>
          </p:cNvPr>
          <p:cNvSpPr txBox="1"/>
          <p:nvPr/>
        </p:nvSpPr>
        <p:spPr>
          <a:xfrm>
            <a:off x="2629634" y="4642861"/>
            <a:ext cx="57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In.Plan</a:t>
            </a:r>
            <a:endParaRPr lang="ru-RU" sz="10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07CB982-E2BF-3D54-F199-7F8F2F7D6D85}"/>
              </a:ext>
            </a:extLst>
          </p:cNvPr>
          <p:cNvSpPr/>
          <p:nvPr/>
        </p:nvSpPr>
        <p:spPr>
          <a:xfrm>
            <a:off x="3170159" y="4658929"/>
            <a:ext cx="324000" cy="180000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3DF219-A223-9A22-1FF6-176C16B4D60B}"/>
              </a:ext>
            </a:extLst>
          </p:cNvPr>
          <p:cNvSpPr txBox="1"/>
          <p:nvPr/>
        </p:nvSpPr>
        <p:spPr>
          <a:xfrm>
            <a:off x="3494159" y="4628199"/>
            <a:ext cx="1260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Knowledge Space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96491413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301;p14">
            <a:extLst>
              <a:ext uri="{FF2B5EF4-FFF2-40B4-BE49-F238E27FC236}">
                <a16:creationId xmlns:a16="http://schemas.microsoft.com/office/drawing/2014/main" id="{24B9A413-EF91-ACCB-19FF-6F0A8D901A71}"/>
              </a:ext>
            </a:extLst>
          </p:cNvPr>
          <p:cNvPicPr preferRelativeResize="0"/>
          <p:nvPr/>
        </p:nvPicPr>
        <p:blipFill rotWithShape="1">
          <a:blip r:embed="rId92">
            <a:alphaModFix/>
          </a:blip>
          <a:srcRect/>
          <a:stretch/>
        </p:blipFill>
        <p:spPr>
          <a:xfrm>
            <a:off x="322992" y="3925122"/>
            <a:ext cx="3420000" cy="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TextBox 404">
            <a:extLst>
              <a:ext uri="{FF2B5EF4-FFF2-40B4-BE49-F238E27FC236}">
                <a16:creationId xmlns:a16="http://schemas.microsoft.com/office/drawing/2014/main" id="{3EB3BC26-0231-5153-92DD-7A43EC611C0A}"/>
              </a:ext>
            </a:extLst>
          </p:cNvPr>
          <p:cNvSpPr txBox="1"/>
          <p:nvPr/>
        </p:nvSpPr>
        <p:spPr>
          <a:xfrm>
            <a:off x="341290" y="3918615"/>
            <a:ext cx="3384366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312D2A"/>
                </a:solidFill>
                <a:latin typeface="Arial" panose="020B0604020202020204" pitchFamily="34" charset="0"/>
              </a:rPr>
              <a:t>Финансовая функция всегда была консервативной и осторожной к изменениям, предпочитает монополию на данные</a:t>
            </a:r>
          </a:p>
          <a:p>
            <a:pPr marL="92075" indent="-92075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312D2A"/>
                </a:solidFill>
                <a:latin typeface="Arial" panose="020B0604020202020204" pitchFamily="34" charset="0"/>
              </a:rPr>
              <a:t>Работа идет в монолитной и не гибкой модели с акцентом на финансы и финансовые данные</a:t>
            </a:r>
          </a:p>
          <a:p>
            <a:pPr marL="92075" indent="-92075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312D2A"/>
                </a:solidFill>
                <a:latin typeface="Arial" panose="020B0604020202020204" pitchFamily="34" charset="0"/>
              </a:rPr>
              <a:t>Разрывы во взаимодействии между линиями бизнеса в рамках сквозных процессов. </a:t>
            </a:r>
            <a:r>
              <a:rPr lang="ru-RU" altLang="ru-RU" sz="800" dirty="0"/>
              <a:t>Изменения в планах в БЕ и функциях приводят к рассинхрону</a:t>
            </a:r>
            <a:endParaRPr lang="ru-RU" sz="800" dirty="0">
              <a:solidFill>
                <a:srgbClr val="312D2A"/>
              </a:solidFill>
              <a:latin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6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80313"/>
            <a:ext cx="8520600" cy="572700"/>
          </a:xfrm>
        </p:spPr>
        <p:txBody>
          <a:bodyPr/>
          <a:lstStyle/>
          <a:p>
            <a:r>
              <a:rPr lang="ru-RU" sz="2000" dirty="0"/>
              <a:t>Почему ИБП «горячая» тема сегодня</a:t>
            </a:r>
            <a:br>
              <a:rPr lang="ru-RU" sz="2000" dirty="0"/>
            </a:br>
            <a:r>
              <a:rPr lang="ru-RU" sz="1200" dirty="0">
                <a:solidFill>
                  <a:schemeClr val="tx1"/>
                </a:solidFill>
              </a:rPr>
              <a:t>Инерциальное скольжение больше не подходит. Объединение, обогащение и упрощение сквозного планирования в рамках единой цифровой платформы приносит существенные эффекты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C784-71B7-70A2-F547-07E888FF615B}"/>
              </a:ext>
            </a:extLst>
          </p:cNvPr>
          <p:cNvSpPr txBox="1"/>
          <p:nvPr/>
        </p:nvSpPr>
        <p:spPr>
          <a:xfrm>
            <a:off x="6676191" y="4957156"/>
            <a:ext cx="1580638" cy="1863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Источник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9383390D-10B5-8BC6-A9F3-E86D0A9D3702}"/>
              </a:ext>
            </a:extLst>
          </p:cNvPr>
          <p:cNvGrpSpPr/>
          <p:nvPr/>
        </p:nvGrpSpPr>
        <p:grpSpPr>
          <a:xfrm>
            <a:off x="336136" y="989264"/>
            <a:ext cx="3420000" cy="2880000"/>
            <a:chOff x="375212" y="1053938"/>
            <a:chExt cx="3708000" cy="3212647"/>
          </a:xfrm>
        </p:grpSpPr>
        <p:cxnSp>
          <p:nvCxnSpPr>
            <p:cNvPr id="151" name="Straight Connector 204">
              <a:extLst>
                <a:ext uri="{FF2B5EF4-FFF2-40B4-BE49-F238E27FC236}">
                  <a16:creationId xmlns:a16="http://schemas.microsoft.com/office/drawing/2014/main" id="{983241AD-CE1E-CDD8-F25E-0FF8B71288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1738" y="1688803"/>
              <a:ext cx="109846" cy="834201"/>
            </a:xfrm>
            <a:prstGeom prst="line">
              <a:avLst/>
            </a:prstGeom>
            <a:noFill/>
            <a:ln w="12700" cap="flat" cmpd="sng" algn="ctr">
              <a:solidFill>
                <a:srgbClr val="759C6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52" name="Group 205">
              <a:extLst>
                <a:ext uri="{FF2B5EF4-FFF2-40B4-BE49-F238E27FC236}">
                  <a16:creationId xmlns:a16="http://schemas.microsoft.com/office/drawing/2014/main" id="{3EC3788A-6C7E-0CF2-3DB7-952D487DDEEF}"/>
                </a:ext>
              </a:extLst>
            </p:cNvPr>
            <p:cNvGrpSpPr/>
            <p:nvPr/>
          </p:nvGrpSpPr>
          <p:grpSpPr>
            <a:xfrm>
              <a:off x="375212" y="1053938"/>
              <a:ext cx="3708000" cy="3212647"/>
              <a:chOff x="422104" y="1156804"/>
              <a:chExt cx="5527478" cy="4971858"/>
            </a:xfrm>
            <a:blipFill>
              <a:blip r:embed="rId93"/>
              <a:tile tx="0" ty="0" sx="100000" sy="100000" flip="none" algn="tl"/>
            </a:blipFill>
          </p:grpSpPr>
          <p:sp>
            <p:nvSpPr>
              <p:cNvPr id="221" name="Rounded Rectangle 316">
                <a:extLst>
                  <a:ext uri="{FF2B5EF4-FFF2-40B4-BE49-F238E27FC236}">
                    <a16:creationId xmlns:a16="http://schemas.microsoft.com/office/drawing/2014/main" id="{F6C87CD8-AB6B-78D0-53C0-F5BAB3BD0C50}"/>
                  </a:ext>
                </a:extLst>
              </p:cNvPr>
              <p:cNvSpPr/>
              <p:nvPr/>
            </p:nvSpPr>
            <p:spPr>
              <a:xfrm>
                <a:off x="422104" y="1338486"/>
                <a:ext cx="5527478" cy="4790176"/>
              </a:xfrm>
              <a:prstGeom prst="roundRect">
                <a:avLst>
                  <a:gd name="adj" fmla="val 10525"/>
                </a:avLst>
              </a:prstGeom>
              <a:solidFill>
                <a:srgbClr val="FCFBFA"/>
              </a:solidFill>
              <a:ln w="3175" cap="flat" cmpd="sng" algn="ctr">
                <a:solidFill>
                  <a:srgbClr val="2C596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Rounded Rectangle 317">
                <a:extLst>
                  <a:ext uri="{FF2B5EF4-FFF2-40B4-BE49-F238E27FC236}">
                    <a16:creationId xmlns:a16="http://schemas.microsoft.com/office/drawing/2014/main" id="{ED042393-9B4C-17AF-56CF-AFB3400461B7}"/>
                  </a:ext>
                </a:extLst>
              </p:cNvPr>
              <p:cNvSpPr/>
              <p:nvPr/>
            </p:nvSpPr>
            <p:spPr>
              <a:xfrm>
                <a:off x="1126403" y="1156804"/>
                <a:ext cx="3972875" cy="389992"/>
              </a:xfrm>
              <a:prstGeom prst="roundRect">
                <a:avLst>
                  <a:gd name="adj" fmla="val 27596"/>
                </a:avLst>
              </a:prstGeom>
              <a:solidFill>
                <a:srgbClr val="2C5967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Бюджетирование</a:t>
                </a:r>
                <a:endPara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153" name="Straight Connector 208">
              <a:extLst>
                <a:ext uri="{FF2B5EF4-FFF2-40B4-BE49-F238E27FC236}">
                  <a16:creationId xmlns:a16="http://schemas.microsoft.com/office/drawing/2014/main" id="{5EF7DAEB-C877-DEB2-16F5-EDF8F0F70C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5433" y="2393268"/>
              <a:ext cx="891487" cy="313406"/>
            </a:xfrm>
            <a:prstGeom prst="line">
              <a:avLst/>
            </a:prstGeom>
            <a:noFill/>
            <a:ln w="12700" cap="flat" cmpd="sng" algn="ctr">
              <a:solidFill>
                <a:srgbClr val="AE562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209">
              <a:extLst>
                <a:ext uri="{FF2B5EF4-FFF2-40B4-BE49-F238E27FC236}">
                  <a16:creationId xmlns:a16="http://schemas.microsoft.com/office/drawing/2014/main" id="{226C574D-4243-84E7-47B1-602DB01DAD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9058" y="2998368"/>
              <a:ext cx="866057" cy="491317"/>
            </a:xfrm>
            <a:prstGeom prst="line">
              <a:avLst/>
            </a:prstGeom>
            <a:noFill/>
            <a:ln w="12700" cap="flat" cmpd="sng" algn="ctr">
              <a:solidFill>
                <a:srgbClr val="C74634">
                  <a:lumMod val="5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210">
              <a:extLst>
                <a:ext uri="{FF2B5EF4-FFF2-40B4-BE49-F238E27FC236}">
                  <a16:creationId xmlns:a16="http://schemas.microsoft.com/office/drawing/2014/main" id="{54C32D43-E563-51DD-9D28-49D87DDCC1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81330" y="3048218"/>
              <a:ext cx="703562" cy="732543"/>
            </a:xfrm>
            <a:prstGeom prst="line">
              <a:avLst/>
            </a:prstGeom>
            <a:noFill/>
            <a:ln w="12700" cap="flat" cmpd="sng" algn="ctr">
              <a:solidFill>
                <a:srgbClr val="C74634">
                  <a:lumMod val="5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212">
              <a:extLst>
                <a:ext uri="{FF2B5EF4-FFF2-40B4-BE49-F238E27FC236}">
                  <a16:creationId xmlns:a16="http://schemas.microsoft.com/office/drawing/2014/main" id="{0321F3E1-5273-3A1B-16BF-FA70AE15F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7620" y="1889630"/>
              <a:ext cx="147285" cy="628896"/>
            </a:xfrm>
            <a:prstGeom prst="line">
              <a:avLst/>
            </a:prstGeom>
            <a:noFill/>
            <a:ln w="3175" cap="flat" cmpd="sng" algn="ctr">
              <a:solidFill>
                <a:srgbClr val="2C596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213">
              <a:extLst>
                <a:ext uri="{FF2B5EF4-FFF2-40B4-BE49-F238E27FC236}">
                  <a16:creationId xmlns:a16="http://schemas.microsoft.com/office/drawing/2014/main" id="{21181C0A-6CD5-54C3-404B-E38308416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230" y="2951484"/>
              <a:ext cx="615621" cy="97827"/>
            </a:xfrm>
            <a:prstGeom prst="line">
              <a:avLst/>
            </a:prstGeom>
            <a:noFill/>
            <a:ln w="3175" cap="flat" cmpd="sng" algn="ctr">
              <a:solidFill>
                <a:srgbClr val="2C596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214">
              <a:extLst>
                <a:ext uri="{FF2B5EF4-FFF2-40B4-BE49-F238E27FC236}">
                  <a16:creationId xmlns:a16="http://schemas.microsoft.com/office/drawing/2014/main" id="{FD46FFDF-D737-F2D4-575C-D9650371BA1B}"/>
                </a:ext>
              </a:extLst>
            </p:cNvPr>
            <p:cNvCxnSpPr>
              <a:cxnSpLocks/>
              <a:stCxn id="215" idx="37"/>
            </p:cNvCxnSpPr>
            <p:nvPr/>
          </p:nvCxnSpPr>
          <p:spPr>
            <a:xfrm flipV="1">
              <a:off x="1280444" y="3010950"/>
              <a:ext cx="647118" cy="435979"/>
            </a:xfrm>
            <a:prstGeom prst="line">
              <a:avLst/>
            </a:prstGeom>
            <a:noFill/>
            <a:ln w="3175" cap="flat" cmpd="sng" algn="ctr">
              <a:solidFill>
                <a:srgbClr val="2C596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215">
              <a:extLst>
                <a:ext uri="{FF2B5EF4-FFF2-40B4-BE49-F238E27FC236}">
                  <a16:creationId xmlns:a16="http://schemas.microsoft.com/office/drawing/2014/main" id="{7475A0A5-FEC1-97ED-B1AD-1C5F1DFAC353}"/>
                </a:ext>
              </a:extLst>
            </p:cNvPr>
            <p:cNvCxnSpPr>
              <a:cxnSpLocks/>
              <a:stCxn id="213" idx="0"/>
            </p:cNvCxnSpPr>
            <p:nvPr/>
          </p:nvCxnSpPr>
          <p:spPr>
            <a:xfrm flipV="1">
              <a:off x="1599884" y="2888800"/>
              <a:ext cx="409302" cy="771100"/>
            </a:xfrm>
            <a:prstGeom prst="line">
              <a:avLst/>
            </a:prstGeom>
            <a:noFill/>
            <a:ln w="3175" cap="flat" cmpd="sng" algn="ctr">
              <a:solidFill>
                <a:srgbClr val="2C596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216">
              <a:extLst>
                <a:ext uri="{FF2B5EF4-FFF2-40B4-BE49-F238E27FC236}">
                  <a16:creationId xmlns:a16="http://schemas.microsoft.com/office/drawing/2014/main" id="{DF103389-65D4-66DC-65AC-FD176413CE8E}"/>
                </a:ext>
              </a:extLst>
            </p:cNvPr>
            <p:cNvCxnSpPr>
              <a:cxnSpLocks/>
              <a:stCxn id="217" idx="18"/>
            </p:cNvCxnSpPr>
            <p:nvPr/>
          </p:nvCxnSpPr>
          <p:spPr>
            <a:xfrm flipH="1">
              <a:off x="2269161" y="2119902"/>
              <a:ext cx="423427" cy="494986"/>
            </a:xfrm>
            <a:prstGeom prst="line">
              <a:avLst/>
            </a:prstGeom>
            <a:noFill/>
            <a:ln w="3175" cap="flat" cmpd="sng" algn="ctr">
              <a:solidFill>
                <a:srgbClr val="2C596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62" name="Group 217">
              <a:extLst>
                <a:ext uri="{FF2B5EF4-FFF2-40B4-BE49-F238E27FC236}">
                  <a16:creationId xmlns:a16="http://schemas.microsoft.com/office/drawing/2014/main" id="{D01DFC47-35F7-B893-8478-D681D85C89D8}"/>
                </a:ext>
              </a:extLst>
            </p:cNvPr>
            <p:cNvGrpSpPr/>
            <p:nvPr/>
          </p:nvGrpSpPr>
          <p:grpSpPr>
            <a:xfrm>
              <a:off x="1110178" y="2908237"/>
              <a:ext cx="157602" cy="298637"/>
              <a:chOff x="5950790" y="3596027"/>
              <a:chExt cx="387651" cy="653491"/>
            </a:xfrm>
          </p:grpSpPr>
          <p:sp>
            <p:nvSpPr>
              <p:cNvPr id="219" name="Freeform 5">
                <a:extLst>
                  <a:ext uri="{FF2B5EF4-FFF2-40B4-BE49-F238E27FC236}">
                    <a16:creationId xmlns:a16="http://schemas.microsoft.com/office/drawing/2014/main" id="{3FB14C7B-9CE1-838B-DF5D-81369FE3CBE1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 bwMode="auto">
              <a:xfrm>
                <a:off x="5950790" y="3733019"/>
                <a:ext cx="387651" cy="516499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Oval 6">
                <a:extLst>
                  <a:ext uri="{FF2B5EF4-FFF2-40B4-BE49-F238E27FC236}">
                    <a16:creationId xmlns:a16="http://schemas.microsoft.com/office/drawing/2014/main" id="{11F9C383-8C0F-A024-67CF-2EBC602DFB4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6066470" y="3596027"/>
                <a:ext cx="155676" cy="116166"/>
              </a:xfrm>
              <a:prstGeom prst="ellipse">
                <a:avLst/>
              </a:pr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" name="Group 220">
              <a:extLst>
                <a:ext uri="{FF2B5EF4-FFF2-40B4-BE49-F238E27FC236}">
                  <a16:creationId xmlns:a16="http://schemas.microsoft.com/office/drawing/2014/main" id="{5B340050-8E72-A4CF-A357-E663700C756A}"/>
                </a:ext>
              </a:extLst>
            </p:cNvPr>
            <p:cNvGrpSpPr/>
            <p:nvPr/>
          </p:nvGrpSpPr>
          <p:grpSpPr>
            <a:xfrm>
              <a:off x="2638859" y="1821265"/>
              <a:ext cx="157602" cy="298637"/>
              <a:chOff x="5950790" y="3596027"/>
              <a:chExt cx="387651" cy="653491"/>
            </a:xfrm>
          </p:grpSpPr>
          <p:sp>
            <p:nvSpPr>
              <p:cNvPr id="217" name="Freeform 5">
                <a:extLst>
                  <a:ext uri="{FF2B5EF4-FFF2-40B4-BE49-F238E27FC236}">
                    <a16:creationId xmlns:a16="http://schemas.microsoft.com/office/drawing/2014/main" id="{66812C40-34F3-B745-161C-ED59C7508916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5950790" y="3733019"/>
                <a:ext cx="387651" cy="516499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Oval 6">
                <a:extLst>
                  <a:ext uri="{FF2B5EF4-FFF2-40B4-BE49-F238E27FC236}">
                    <a16:creationId xmlns:a16="http://schemas.microsoft.com/office/drawing/2014/main" id="{5870FCF5-09AB-C807-5494-E2B184CD780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6066470" y="3596027"/>
                <a:ext cx="155676" cy="116166"/>
              </a:xfrm>
              <a:prstGeom prst="ellipse">
                <a:avLst/>
              </a:pr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" name="Group 223">
              <a:extLst>
                <a:ext uri="{FF2B5EF4-FFF2-40B4-BE49-F238E27FC236}">
                  <a16:creationId xmlns:a16="http://schemas.microsoft.com/office/drawing/2014/main" id="{06D7F485-3B32-1C1E-FD08-547D8B954869}"/>
                </a:ext>
              </a:extLst>
            </p:cNvPr>
            <p:cNvGrpSpPr/>
            <p:nvPr/>
          </p:nvGrpSpPr>
          <p:grpSpPr>
            <a:xfrm>
              <a:off x="1122842" y="3338625"/>
              <a:ext cx="157602" cy="298637"/>
              <a:chOff x="5950790" y="3596027"/>
              <a:chExt cx="387651" cy="653491"/>
            </a:xfrm>
          </p:grpSpPr>
          <p:sp>
            <p:nvSpPr>
              <p:cNvPr id="215" name="Freeform 5">
                <a:extLst>
                  <a:ext uri="{FF2B5EF4-FFF2-40B4-BE49-F238E27FC236}">
                    <a16:creationId xmlns:a16="http://schemas.microsoft.com/office/drawing/2014/main" id="{1191A8C9-00ED-28A3-CEAC-52B114F25C4E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5950790" y="3733019"/>
                <a:ext cx="387651" cy="516499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Oval 6">
                <a:extLst>
                  <a:ext uri="{FF2B5EF4-FFF2-40B4-BE49-F238E27FC236}">
                    <a16:creationId xmlns:a16="http://schemas.microsoft.com/office/drawing/2014/main" id="{4C5ABAB4-61A3-BB53-9202-73394CD8249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6066470" y="3596027"/>
                <a:ext cx="155676" cy="116166"/>
              </a:xfrm>
              <a:prstGeom prst="ellipse">
                <a:avLst/>
              </a:pr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5" name="Group 226">
              <a:extLst>
                <a:ext uri="{FF2B5EF4-FFF2-40B4-BE49-F238E27FC236}">
                  <a16:creationId xmlns:a16="http://schemas.microsoft.com/office/drawing/2014/main" id="{D612EC6D-C20E-6FA5-8DB3-52993BBF05A2}"/>
                </a:ext>
              </a:extLst>
            </p:cNvPr>
            <p:cNvGrpSpPr/>
            <p:nvPr/>
          </p:nvGrpSpPr>
          <p:grpSpPr>
            <a:xfrm>
              <a:off x="1442283" y="3552098"/>
              <a:ext cx="157602" cy="298637"/>
              <a:chOff x="5950790" y="3596027"/>
              <a:chExt cx="387651" cy="653491"/>
            </a:xfrm>
          </p:grpSpPr>
          <p:sp>
            <p:nvSpPr>
              <p:cNvPr id="213" name="Freeform 5">
                <a:extLst>
                  <a:ext uri="{FF2B5EF4-FFF2-40B4-BE49-F238E27FC236}">
                    <a16:creationId xmlns:a16="http://schemas.microsoft.com/office/drawing/2014/main" id="{D6157A38-7B6F-19B7-B859-41048442A726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5950790" y="3733019"/>
                <a:ext cx="387651" cy="516499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Oval 6">
                <a:extLst>
                  <a:ext uri="{FF2B5EF4-FFF2-40B4-BE49-F238E27FC236}">
                    <a16:creationId xmlns:a16="http://schemas.microsoft.com/office/drawing/2014/main" id="{1E676E15-0C1C-3B9C-85DE-9C754354366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6066470" y="3596027"/>
                <a:ext cx="155676" cy="116166"/>
              </a:xfrm>
              <a:prstGeom prst="ellipse">
                <a:avLst/>
              </a:pr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6" name="Freeform 221">
              <a:extLst>
                <a:ext uri="{FF2B5EF4-FFF2-40B4-BE49-F238E27FC236}">
                  <a16:creationId xmlns:a16="http://schemas.microsoft.com/office/drawing/2014/main" id="{B817B276-EF00-9C34-2670-501A874360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9258" y="2475288"/>
              <a:ext cx="675758" cy="676527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2B6242"/>
            </a:solidFill>
            <a:ln w="92075">
              <a:noFill/>
            </a:ln>
            <a:effectLst/>
          </p:spPr>
          <p:txBody>
            <a:bodyPr spcFirstLastPara="0" vert="horz" wrap="none" lIns="300134" tIns="300134" rIns="300134" bIns="300134" numCol="1" spcCol="1270" anchor="ctr" anchorCtr="0">
              <a:noAutofit/>
            </a:bodyPr>
            <a:lstStyle/>
            <a:p>
              <a:pPr algn="ctr" defTabSz="8887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800" kern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FCEC065-A309-3C45-00D9-B9332A082250}"/>
                </a:ext>
              </a:extLst>
            </p:cNvPr>
            <p:cNvSpPr txBox="1"/>
            <p:nvPr/>
          </p:nvSpPr>
          <p:spPr>
            <a:xfrm>
              <a:off x="1850761" y="2900895"/>
              <a:ext cx="631961" cy="11174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800" dirty="0">
                  <a:solidFill>
                    <a:srgbClr val="FCFBFA"/>
                  </a:solidFill>
                  <a:latin typeface="Arial" panose="020B0604020202020204" pitchFamily="34" charset="0"/>
                  <a:ea typeface="League Spartan" charset="0"/>
                  <a:cs typeface="Poppins" pitchFamily="2" charset="77"/>
                </a:rPr>
                <a:t>Финансы</a:t>
              </a:r>
              <a:endParaRPr lang="en-US" sz="800" dirty="0">
                <a:solidFill>
                  <a:srgbClr val="FCFBFA"/>
                </a:solidFill>
                <a:latin typeface="Arial" panose="020B0604020202020204" pitchFamily="34" charset="0"/>
                <a:ea typeface="League Spartan" charset="0"/>
                <a:cs typeface="Poppins" pitchFamily="2" charset="77"/>
              </a:endParaRPr>
            </a:p>
          </p:txBody>
        </p:sp>
        <p:pic>
          <p:nvPicPr>
            <p:cNvPr id="168" name="Picture Placeholder 110">
              <a:extLst>
                <a:ext uri="{FF2B5EF4-FFF2-40B4-BE49-F238E27FC236}">
                  <a16:creationId xmlns:a16="http://schemas.microsoft.com/office/drawing/2014/main" id="{B2D61D23-F36D-5765-0DB7-FAF01E7F2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rcRect l="85" r="85"/>
            <a:stretch>
              <a:fillRect/>
            </a:stretch>
          </p:blipFill>
          <p:spPr>
            <a:xfrm>
              <a:off x="1923725" y="2460169"/>
              <a:ext cx="486785" cy="504563"/>
            </a:xfrm>
            <a:prstGeom prst="rect">
              <a:avLst/>
            </a:prstGeom>
          </p:spPr>
        </p:pic>
        <p:grpSp>
          <p:nvGrpSpPr>
            <p:cNvPr id="169" name="Group 232">
              <a:extLst>
                <a:ext uri="{FF2B5EF4-FFF2-40B4-BE49-F238E27FC236}">
                  <a16:creationId xmlns:a16="http://schemas.microsoft.com/office/drawing/2014/main" id="{C425CE7C-5A77-583D-C1AE-59B8BC51D205}"/>
                </a:ext>
              </a:extLst>
            </p:cNvPr>
            <p:cNvGrpSpPr/>
            <p:nvPr/>
          </p:nvGrpSpPr>
          <p:grpSpPr>
            <a:xfrm>
              <a:off x="1188979" y="1755301"/>
              <a:ext cx="157602" cy="298637"/>
              <a:chOff x="4954812" y="1687547"/>
              <a:chExt cx="230880" cy="436994"/>
            </a:xfrm>
          </p:grpSpPr>
          <p:sp>
            <p:nvSpPr>
              <p:cNvPr id="211" name="Freeform 5">
                <a:extLst>
                  <a:ext uri="{FF2B5EF4-FFF2-40B4-BE49-F238E27FC236}">
                    <a16:creationId xmlns:a16="http://schemas.microsoft.com/office/drawing/2014/main" id="{40C897CC-6F80-7120-7C21-3A618E45A2B0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 bwMode="auto">
              <a:xfrm>
                <a:off x="4954812" y="1779155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Oval 6">
                <a:extLst>
                  <a:ext uri="{FF2B5EF4-FFF2-40B4-BE49-F238E27FC236}">
                    <a16:creationId xmlns:a16="http://schemas.microsoft.com/office/drawing/2014/main" id="{D437BACA-CB1D-9AAF-925A-B0BEDB04CEF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5023710" y="1687547"/>
                <a:ext cx="92719" cy="77681"/>
              </a:xfrm>
              <a:prstGeom prst="ellipse">
                <a:avLst/>
              </a:pr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0" name="Group 235">
              <a:extLst>
                <a:ext uri="{FF2B5EF4-FFF2-40B4-BE49-F238E27FC236}">
                  <a16:creationId xmlns:a16="http://schemas.microsoft.com/office/drawing/2014/main" id="{9B238527-9FFF-940C-3186-38D9A4CBD67A}"/>
                </a:ext>
              </a:extLst>
            </p:cNvPr>
            <p:cNvGrpSpPr/>
            <p:nvPr/>
          </p:nvGrpSpPr>
          <p:grpSpPr>
            <a:xfrm>
              <a:off x="3239497" y="2677243"/>
              <a:ext cx="157602" cy="298637"/>
              <a:chOff x="5606817" y="1694818"/>
              <a:chExt cx="230880" cy="436994"/>
            </a:xfrm>
          </p:grpSpPr>
          <p:sp>
            <p:nvSpPr>
              <p:cNvPr id="209" name="Freeform 5">
                <a:extLst>
                  <a:ext uri="{FF2B5EF4-FFF2-40B4-BE49-F238E27FC236}">
                    <a16:creationId xmlns:a16="http://schemas.microsoft.com/office/drawing/2014/main" id="{7E71D9BA-BDC8-C230-3C59-040A402E8767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 bwMode="auto">
              <a:xfrm>
                <a:off x="5606817" y="1786426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AE5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Oval 6">
                <a:extLst>
                  <a:ext uri="{FF2B5EF4-FFF2-40B4-BE49-F238E27FC236}">
                    <a16:creationId xmlns:a16="http://schemas.microsoft.com/office/drawing/2014/main" id="{83F01775-F85E-E060-FDD4-50ACFB7491A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5675715" y="1694818"/>
                <a:ext cx="92719" cy="77681"/>
              </a:xfrm>
              <a:prstGeom prst="ellipse">
                <a:avLst/>
              </a:prstGeom>
              <a:solidFill>
                <a:srgbClr val="AE5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1" name="Group 238">
              <a:extLst>
                <a:ext uri="{FF2B5EF4-FFF2-40B4-BE49-F238E27FC236}">
                  <a16:creationId xmlns:a16="http://schemas.microsoft.com/office/drawing/2014/main" id="{ED7A95CF-AE97-CFC8-557B-71B6EC2D365F}"/>
                </a:ext>
              </a:extLst>
            </p:cNvPr>
            <p:cNvGrpSpPr/>
            <p:nvPr/>
          </p:nvGrpSpPr>
          <p:grpSpPr>
            <a:xfrm>
              <a:off x="3064832" y="3692368"/>
              <a:ext cx="157602" cy="298637"/>
              <a:chOff x="6211904" y="1708115"/>
              <a:chExt cx="230880" cy="436994"/>
            </a:xfrm>
          </p:grpSpPr>
          <p:sp>
            <p:nvSpPr>
              <p:cNvPr id="207" name="Freeform 5">
                <a:extLst>
                  <a:ext uri="{FF2B5EF4-FFF2-40B4-BE49-F238E27FC236}">
                    <a16:creationId xmlns:a16="http://schemas.microsoft.com/office/drawing/2014/main" id="{1D8D0D41-402D-AD55-3A57-65A9A82D485E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 bwMode="auto">
              <a:xfrm>
                <a:off x="6211904" y="1799723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C7463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Oval 6">
                <a:extLst>
                  <a:ext uri="{FF2B5EF4-FFF2-40B4-BE49-F238E27FC236}">
                    <a16:creationId xmlns:a16="http://schemas.microsoft.com/office/drawing/2014/main" id="{95D5F128-7785-31B0-43E9-8F636D04794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6280802" y="1708115"/>
                <a:ext cx="92719" cy="77681"/>
              </a:xfrm>
              <a:prstGeom prst="ellipse">
                <a:avLst/>
              </a:prstGeom>
              <a:solidFill>
                <a:srgbClr val="C7463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2" name="Group 241">
              <a:extLst>
                <a:ext uri="{FF2B5EF4-FFF2-40B4-BE49-F238E27FC236}">
                  <a16:creationId xmlns:a16="http://schemas.microsoft.com/office/drawing/2014/main" id="{6B33EC12-64A1-A78F-4ABA-1435CFA7A444}"/>
                </a:ext>
              </a:extLst>
            </p:cNvPr>
            <p:cNvGrpSpPr/>
            <p:nvPr/>
          </p:nvGrpSpPr>
          <p:grpSpPr>
            <a:xfrm>
              <a:off x="3255053" y="3398800"/>
              <a:ext cx="157602" cy="298637"/>
              <a:chOff x="6211904" y="1708115"/>
              <a:chExt cx="230880" cy="436994"/>
            </a:xfrm>
          </p:grpSpPr>
          <p:sp>
            <p:nvSpPr>
              <p:cNvPr id="205" name="Freeform 5">
                <a:extLst>
                  <a:ext uri="{FF2B5EF4-FFF2-40B4-BE49-F238E27FC236}">
                    <a16:creationId xmlns:a16="http://schemas.microsoft.com/office/drawing/2014/main" id="{7C25A101-3AB5-1790-42F5-ED2B20FB576F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 bwMode="auto">
              <a:xfrm>
                <a:off x="6211904" y="1799723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C7463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Oval 6">
                <a:extLst>
                  <a:ext uri="{FF2B5EF4-FFF2-40B4-BE49-F238E27FC236}">
                    <a16:creationId xmlns:a16="http://schemas.microsoft.com/office/drawing/2014/main" id="{0757C796-8C73-CA2C-778D-99FD50FF480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6280802" y="1708115"/>
                <a:ext cx="92719" cy="77681"/>
              </a:xfrm>
              <a:prstGeom prst="ellipse">
                <a:avLst/>
              </a:prstGeom>
              <a:solidFill>
                <a:srgbClr val="C7463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3" name="Group 244">
              <a:extLst>
                <a:ext uri="{FF2B5EF4-FFF2-40B4-BE49-F238E27FC236}">
                  <a16:creationId xmlns:a16="http://schemas.microsoft.com/office/drawing/2014/main" id="{16121E5D-47BC-D4E7-70AD-61957C25CDC8}"/>
                </a:ext>
              </a:extLst>
            </p:cNvPr>
            <p:cNvGrpSpPr/>
            <p:nvPr/>
          </p:nvGrpSpPr>
          <p:grpSpPr>
            <a:xfrm>
              <a:off x="3232832" y="2258874"/>
              <a:ext cx="157602" cy="298637"/>
              <a:chOff x="5606817" y="1694818"/>
              <a:chExt cx="230880" cy="436994"/>
            </a:xfrm>
          </p:grpSpPr>
          <p:sp>
            <p:nvSpPr>
              <p:cNvPr id="203" name="Freeform 5">
                <a:extLst>
                  <a:ext uri="{FF2B5EF4-FFF2-40B4-BE49-F238E27FC236}">
                    <a16:creationId xmlns:a16="http://schemas.microsoft.com/office/drawing/2014/main" id="{2DEFE423-E382-027A-7334-2C7B269D2FDB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 bwMode="auto">
              <a:xfrm>
                <a:off x="5606817" y="1786426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AE5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Oval 6">
                <a:extLst>
                  <a:ext uri="{FF2B5EF4-FFF2-40B4-BE49-F238E27FC236}">
                    <a16:creationId xmlns:a16="http://schemas.microsoft.com/office/drawing/2014/main" id="{648AA3ED-E646-B788-7166-B6AABF3AB3A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5675715" y="1694818"/>
                <a:ext cx="92719" cy="77681"/>
              </a:xfrm>
              <a:prstGeom prst="ellipse">
                <a:avLst/>
              </a:prstGeom>
              <a:solidFill>
                <a:srgbClr val="AE5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4" name="Group 247">
              <a:extLst>
                <a:ext uri="{FF2B5EF4-FFF2-40B4-BE49-F238E27FC236}">
                  <a16:creationId xmlns:a16="http://schemas.microsoft.com/office/drawing/2014/main" id="{399526D0-FC63-D66D-8640-6CC36A6D5CB9}"/>
                </a:ext>
              </a:extLst>
            </p:cNvPr>
            <p:cNvGrpSpPr/>
            <p:nvPr/>
          </p:nvGrpSpPr>
          <p:grpSpPr>
            <a:xfrm>
              <a:off x="3385142" y="2447994"/>
              <a:ext cx="157602" cy="298637"/>
              <a:chOff x="5606817" y="1694818"/>
              <a:chExt cx="230880" cy="436994"/>
            </a:xfrm>
          </p:grpSpPr>
          <p:sp>
            <p:nvSpPr>
              <p:cNvPr id="201" name="Freeform 5">
                <a:extLst>
                  <a:ext uri="{FF2B5EF4-FFF2-40B4-BE49-F238E27FC236}">
                    <a16:creationId xmlns:a16="http://schemas.microsoft.com/office/drawing/2014/main" id="{0AB1E80E-70D9-53C5-0160-7EA7C8E807FC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 bwMode="auto">
              <a:xfrm>
                <a:off x="5606817" y="1786426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AE5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Oval 6">
                <a:extLst>
                  <a:ext uri="{FF2B5EF4-FFF2-40B4-BE49-F238E27FC236}">
                    <a16:creationId xmlns:a16="http://schemas.microsoft.com/office/drawing/2014/main" id="{86B04510-22BC-C25C-C069-BFD7FE64DEB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5675715" y="1694818"/>
                <a:ext cx="92719" cy="77681"/>
              </a:xfrm>
              <a:prstGeom prst="ellipse">
                <a:avLst/>
              </a:prstGeom>
              <a:solidFill>
                <a:srgbClr val="AE5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5" name="Group 250">
              <a:extLst>
                <a:ext uri="{FF2B5EF4-FFF2-40B4-BE49-F238E27FC236}">
                  <a16:creationId xmlns:a16="http://schemas.microsoft.com/office/drawing/2014/main" id="{80450DDD-26D9-EC94-DA9A-3FBAD0F890A2}"/>
                </a:ext>
              </a:extLst>
            </p:cNvPr>
            <p:cNvGrpSpPr/>
            <p:nvPr/>
          </p:nvGrpSpPr>
          <p:grpSpPr>
            <a:xfrm>
              <a:off x="1061815" y="2180771"/>
              <a:ext cx="157602" cy="298637"/>
              <a:chOff x="4954812" y="1687547"/>
              <a:chExt cx="230880" cy="436994"/>
            </a:xfrm>
          </p:grpSpPr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990DDC55-C6DB-3E7D-43BB-9D770FF17772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 bwMode="auto">
              <a:xfrm>
                <a:off x="4954812" y="1779155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Oval 6">
                <a:extLst>
                  <a:ext uri="{FF2B5EF4-FFF2-40B4-BE49-F238E27FC236}">
                    <a16:creationId xmlns:a16="http://schemas.microsoft.com/office/drawing/2014/main" id="{E593D37C-8350-C303-87AE-26700B69C0A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5023710" y="1687547"/>
                <a:ext cx="92719" cy="77681"/>
              </a:xfrm>
              <a:prstGeom prst="ellipse">
                <a:avLst/>
              </a:pr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6" name="Group 253">
              <a:extLst>
                <a:ext uri="{FF2B5EF4-FFF2-40B4-BE49-F238E27FC236}">
                  <a16:creationId xmlns:a16="http://schemas.microsoft.com/office/drawing/2014/main" id="{A376338C-17B6-5376-9B8C-67A6FE2550E7}"/>
                </a:ext>
              </a:extLst>
            </p:cNvPr>
            <p:cNvGrpSpPr/>
            <p:nvPr/>
          </p:nvGrpSpPr>
          <p:grpSpPr>
            <a:xfrm>
              <a:off x="2379741" y="1655789"/>
              <a:ext cx="157602" cy="298637"/>
              <a:chOff x="5570739" y="2062315"/>
              <a:chExt cx="230880" cy="436994"/>
            </a:xfrm>
          </p:grpSpPr>
          <p:sp>
            <p:nvSpPr>
              <p:cNvPr id="197" name="Freeform 5">
                <a:extLst>
                  <a:ext uri="{FF2B5EF4-FFF2-40B4-BE49-F238E27FC236}">
                    <a16:creationId xmlns:a16="http://schemas.microsoft.com/office/drawing/2014/main" id="{C9315518-18F4-C2EE-3A9D-7D2FC1BE8053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 bwMode="auto">
              <a:xfrm>
                <a:off x="5570739" y="2153923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Oval 6">
                <a:extLst>
                  <a:ext uri="{FF2B5EF4-FFF2-40B4-BE49-F238E27FC236}">
                    <a16:creationId xmlns:a16="http://schemas.microsoft.com/office/drawing/2014/main" id="{4AEC6A4E-438F-9326-6571-94938C22A6C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5639637" y="2062315"/>
                <a:ext cx="92719" cy="77681"/>
              </a:xfrm>
              <a:prstGeom prst="ellipse">
                <a:avLst/>
              </a:prstGeom>
              <a:solidFill>
                <a:srgbClr val="94AFAF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177" name="Straight Connector 256">
              <a:extLst>
                <a:ext uri="{FF2B5EF4-FFF2-40B4-BE49-F238E27FC236}">
                  <a16:creationId xmlns:a16="http://schemas.microsoft.com/office/drawing/2014/main" id="{59577CFB-9B5B-1218-76E6-9B60F7D74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9699" y="2589630"/>
              <a:ext cx="934331" cy="139072"/>
            </a:xfrm>
            <a:prstGeom prst="line">
              <a:avLst/>
            </a:prstGeom>
            <a:noFill/>
            <a:ln w="12700" cap="flat" cmpd="sng" algn="ctr">
              <a:solidFill>
                <a:srgbClr val="AE562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257">
              <a:extLst>
                <a:ext uri="{FF2B5EF4-FFF2-40B4-BE49-F238E27FC236}">
                  <a16:creationId xmlns:a16="http://schemas.microsoft.com/office/drawing/2014/main" id="{0A5465D9-57D1-C864-DD87-022A7B7BA237}"/>
                </a:ext>
              </a:extLst>
            </p:cNvPr>
            <p:cNvCxnSpPr>
              <a:cxnSpLocks/>
              <a:stCxn id="166" idx="2"/>
            </p:cNvCxnSpPr>
            <p:nvPr/>
          </p:nvCxnSpPr>
          <p:spPr>
            <a:xfrm flipV="1">
              <a:off x="2505017" y="2794976"/>
              <a:ext cx="758443" cy="18576"/>
            </a:xfrm>
            <a:prstGeom prst="line">
              <a:avLst/>
            </a:prstGeom>
            <a:noFill/>
            <a:ln w="12700" cap="flat" cmpd="sng" algn="ctr">
              <a:solidFill>
                <a:srgbClr val="AE562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258">
              <a:extLst>
                <a:ext uri="{FF2B5EF4-FFF2-40B4-BE49-F238E27FC236}">
                  <a16:creationId xmlns:a16="http://schemas.microsoft.com/office/drawing/2014/main" id="{F1F3AF4D-D300-B697-6E7B-D9E4D4FB8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9266" y="1947511"/>
              <a:ext cx="634874" cy="631843"/>
            </a:xfrm>
            <a:prstGeom prst="line">
              <a:avLst/>
            </a:prstGeom>
            <a:noFill/>
            <a:ln w="12700" cap="flat" cmpd="sng" algn="ctr">
              <a:solidFill>
                <a:srgbClr val="759C6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259">
              <a:extLst>
                <a:ext uri="{FF2B5EF4-FFF2-40B4-BE49-F238E27FC236}">
                  <a16:creationId xmlns:a16="http://schemas.microsoft.com/office/drawing/2014/main" id="{E6ED9091-C020-D20D-F5C8-B1BA248A82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4751" y="2332576"/>
              <a:ext cx="690204" cy="268950"/>
            </a:xfrm>
            <a:prstGeom prst="line">
              <a:avLst/>
            </a:prstGeom>
            <a:noFill/>
            <a:ln w="12700" cap="flat" cmpd="sng" algn="ctr">
              <a:solidFill>
                <a:srgbClr val="759C6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81" name="Rectangle 260">
              <a:extLst>
                <a:ext uri="{FF2B5EF4-FFF2-40B4-BE49-F238E27FC236}">
                  <a16:creationId xmlns:a16="http://schemas.microsoft.com/office/drawing/2014/main" id="{F7DCF4D8-5D3A-5A73-6ACC-F696AB3A1D48}"/>
                </a:ext>
              </a:extLst>
            </p:cNvPr>
            <p:cNvSpPr/>
            <p:nvPr/>
          </p:nvSpPr>
          <p:spPr>
            <a:xfrm>
              <a:off x="470643" y="1513024"/>
              <a:ext cx="981768" cy="257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900" dirty="0">
                  <a:solidFill>
                    <a:srgbClr val="759C6C"/>
                  </a:solidFill>
                  <a:latin typeface="Arial" panose="020B0604020202020204" pitchFamily="34" charset="0"/>
                </a:rPr>
                <a:t>Маркетинг</a:t>
              </a:r>
              <a:endParaRPr lang="en-US" sz="900" dirty="0">
                <a:solidFill>
                  <a:srgbClr val="759C6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Rectangle 261">
              <a:extLst>
                <a:ext uri="{FF2B5EF4-FFF2-40B4-BE49-F238E27FC236}">
                  <a16:creationId xmlns:a16="http://schemas.microsoft.com/office/drawing/2014/main" id="{A9338753-A05E-1298-E165-CFD8BD68DD97}"/>
                </a:ext>
              </a:extLst>
            </p:cNvPr>
            <p:cNvSpPr/>
            <p:nvPr/>
          </p:nvSpPr>
          <p:spPr>
            <a:xfrm>
              <a:off x="423349" y="3124948"/>
              <a:ext cx="72006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900" dirty="0">
                  <a:solidFill>
                    <a:srgbClr val="94AFAF">
                      <a:lumMod val="75000"/>
                    </a:srgbClr>
                  </a:solidFill>
                  <a:latin typeface="Arial" panose="020B0604020202020204" pitchFamily="34" charset="0"/>
                </a:rPr>
                <a:t>Логистика</a:t>
              </a:r>
              <a:endParaRPr lang="en-US" sz="900" dirty="0">
                <a:solidFill>
                  <a:srgbClr val="94AFAF">
                    <a:lumMod val="75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Rectangle 262">
              <a:extLst>
                <a:ext uri="{FF2B5EF4-FFF2-40B4-BE49-F238E27FC236}">
                  <a16:creationId xmlns:a16="http://schemas.microsoft.com/office/drawing/2014/main" id="{4BBC8F4D-05E6-4014-9ED0-52540A88EEC7}"/>
                </a:ext>
              </a:extLst>
            </p:cNvPr>
            <p:cNvSpPr/>
            <p:nvPr/>
          </p:nvSpPr>
          <p:spPr>
            <a:xfrm>
              <a:off x="3248440" y="3702882"/>
              <a:ext cx="715857" cy="2328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900" dirty="0">
                  <a:solidFill>
                    <a:srgbClr val="C74634">
                      <a:lumMod val="50000"/>
                    </a:srgbClr>
                  </a:solidFill>
                  <a:latin typeface="Arial" panose="020B0604020202020204" pitchFamily="34" charset="0"/>
                </a:rPr>
                <a:t>Персонал</a:t>
              </a:r>
              <a:endParaRPr lang="en-US" sz="900" dirty="0">
                <a:solidFill>
                  <a:srgbClr val="C74634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" name="Rectangle 263">
              <a:extLst>
                <a:ext uri="{FF2B5EF4-FFF2-40B4-BE49-F238E27FC236}">
                  <a16:creationId xmlns:a16="http://schemas.microsoft.com/office/drawing/2014/main" id="{A31C5D65-A476-A635-56B3-F46C86FAA7A9}"/>
                </a:ext>
              </a:extLst>
            </p:cNvPr>
            <p:cNvSpPr/>
            <p:nvPr/>
          </p:nvSpPr>
          <p:spPr>
            <a:xfrm>
              <a:off x="3299956" y="2023529"/>
              <a:ext cx="687700" cy="2574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900" dirty="0">
                  <a:solidFill>
                    <a:srgbClr val="C74634"/>
                  </a:solidFill>
                  <a:latin typeface="Arial" panose="020B0604020202020204" pitchFamily="34" charset="0"/>
                </a:rPr>
                <a:t>Активы</a:t>
              </a:r>
              <a:endParaRPr lang="en-US" sz="900" dirty="0">
                <a:solidFill>
                  <a:srgbClr val="C74634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" name="Rectangle 264">
              <a:extLst>
                <a:ext uri="{FF2B5EF4-FFF2-40B4-BE49-F238E27FC236}">
                  <a16:creationId xmlns:a16="http://schemas.microsoft.com/office/drawing/2014/main" id="{6C00E3B2-E4E3-E4E3-1ACB-89C6EE9EFDBE}"/>
                </a:ext>
              </a:extLst>
            </p:cNvPr>
            <p:cNvSpPr/>
            <p:nvPr/>
          </p:nvSpPr>
          <p:spPr>
            <a:xfrm>
              <a:off x="2597879" y="1447018"/>
              <a:ext cx="1064064" cy="41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900" dirty="0">
                  <a:solidFill>
                    <a:srgbClr val="94AFAF">
                      <a:lumMod val="50000"/>
                    </a:srgbClr>
                  </a:solidFill>
                  <a:latin typeface="Arial" panose="020B0604020202020204" pitchFamily="34" charset="0"/>
                </a:rPr>
                <a:t>Бизнес направления</a:t>
              </a:r>
              <a:endParaRPr lang="en-US" sz="900" dirty="0">
                <a:solidFill>
                  <a:srgbClr val="94AFAF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86" name="Group 265">
              <a:extLst>
                <a:ext uri="{FF2B5EF4-FFF2-40B4-BE49-F238E27FC236}">
                  <a16:creationId xmlns:a16="http://schemas.microsoft.com/office/drawing/2014/main" id="{2D77217F-4236-CF52-35B9-77C0020566FF}"/>
                </a:ext>
              </a:extLst>
            </p:cNvPr>
            <p:cNvGrpSpPr/>
            <p:nvPr/>
          </p:nvGrpSpPr>
          <p:grpSpPr>
            <a:xfrm>
              <a:off x="1359901" y="1630289"/>
              <a:ext cx="157602" cy="298637"/>
              <a:chOff x="4954812" y="1687547"/>
              <a:chExt cx="230880" cy="436994"/>
            </a:xfrm>
          </p:grpSpPr>
          <p:sp>
            <p:nvSpPr>
              <p:cNvPr id="195" name="Freeform 5">
                <a:extLst>
                  <a:ext uri="{FF2B5EF4-FFF2-40B4-BE49-F238E27FC236}">
                    <a16:creationId xmlns:a16="http://schemas.microsoft.com/office/drawing/2014/main" id="{ADB78412-88BF-363A-94A6-E1395E4ADB91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4954812" y="1779155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Oval 6">
                <a:extLst>
                  <a:ext uri="{FF2B5EF4-FFF2-40B4-BE49-F238E27FC236}">
                    <a16:creationId xmlns:a16="http://schemas.microsoft.com/office/drawing/2014/main" id="{4347B947-2914-7B7C-58EA-A34E76E7ACB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5023710" y="1687547"/>
                <a:ext cx="92719" cy="77681"/>
              </a:xfrm>
              <a:prstGeom prst="ellipse">
                <a:avLst/>
              </a:pr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7" name="Group 268">
              <a:extLst>
                <a:ext uri="{FF2B5EF4-FFF2-40B4-BE49-F238E27FC236}">
                  <a16:creationId xmlns:a16="http://schemas.microsoft.com/office/drawing/2014/main" id="{156AC3C2-ECD5-CC44-2144-59DADBBD6E7B}"/>
                </a:ext>
              </a:extLst>
            </p:cNvPr>
            <p:cNvGrpSpPr/>
            <p:nvPr/>
          </p:nvGrpSpPr>
          <p:grpSpPr>
            <a:xfrm>
              <a:off x="1574205" y="1534315"/>
              <a:ext cx="157602" cy="298637"/>
              <a:chOff x="4954812" y="1687547"/>
              <a:chExt cx="230880" cy="436994"/>
            </a:xfrm>
          </p:grpSpPr>
          <p:sp>
            <p:nvSpPr>
              <p:cNvPr id="193" name="Freeform 5">
                <a:extLst>
                  <a:ext uri="{FF2B5EF4-FFF2-40B4-BE49-F238E27FC236}">
                    <a16:creationId xmlns:a16="http://schemas.microsoft.com/office/drawing/2014/main" id="{8D6665DF-B6C1-6B6B-A8E2-843C3857AE82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4954812" y="1779155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Oval 6">
                <a:extLst>
                  <a:ext uri="{FF2B5EF4-FFF2-40B4-BE49-F238E27FC236}">
                    <a16:creationId xmlns:a16="http://schemas.microsoft.com/office/drawing/2014/main" id="{CEF607F6-DFB0-761F-4483-848F1A69E9A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5023710" y="1687547"/>
                <a:ext cx="92719" cy="77681"/>
              </a:xfrm>
              <a:prstGeom prst="ellipse">
                <a:avLst/>
              </a:pr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8" name="Group 271">
              <a:extLst>
                <a:ext uri="{FF2B5EF4-FFF2-40B4-BE49-F238E27FC236}">
                  <a16:creationId xmlns:a16="http://schemas.microsoft.com/office/drawing/2014/main" id="{0FACAFFB-F9CD-EDD7-0946-4E9AFFC986B0}"/>
                </a:ext>
              </a:extLst>
            </p:cNvPr>
            <p:cNvGrpSpPr/>
            <p:nvPr/>
          </p:nvGrpSpPr>
          <p:grpSpPr>
            <a:xfrm>
              <a:off x="1789695" y="1531417"/>
              <a:ext cx="157602" cy="298637"/>
              <a:chOff x="4954812" y="1687547"/>
              <a:chExt cx="230880" cy="436994"/>
            </a:xfrm>
          </p:grpSpPr>
          <p:sp>
            <p:nvSpPr>
              <p:cNvPr id="191" name="Freeform 5">
                <a:extLst>
                  <a:ext uri="{FF2B5EF4-FFF2-40B4-BE49-F238E27FC236}">
                    <a16:creationId xmlns:a16="http://schemas.microsoft.com/office/drawing/2014/main" id="{5D62758B-ADCA-2985-B6E3-17F4D63D38B3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4954812" y="1779155"/>
                <a:ext cx="230880" cy="345386"/>
              </a:xfrm>
              <a:custGeom>
                <a:avLst/>
                <a:gdLst>
                  <a:gd name="T0" fmla="*/ 264 w 264"/>
                  <a:gd name="T1" fmla="*/ 90 h 470"/>
                  <a:gd name="T2" fmla="*/ 174 w 264"/>
                  <a:gd name="T3" fmla="*/ 0 h 470"/>
                  <a:gd name="T4" fmla="*/ 91 w 264"/>
                  <a:gd name="T5" fmla="*/ 0 h 470"/>
                  <a:gd name="T6" fmla="*/ 0 w 264"/>
                  <a:gd name="T7" fmla="*/ 90 h 470"/>
                  <a:gd name="T8" fmla="*/ 0 w 264"/>
                  <a:gd name="T9" fmla="*/ 91 h 470"/>
                  <a:gd name="T10" fmla="*/ 0 w 264"/>
                  <a:gd name="T11" fmla="*/ 216 h 470"/>
                  <a:gd name="T12" fmla="*/ 23 w 264"/>
                  <a:gd name="T13" fmla="*/ 238 h 470"/>
                  <a:gd name="T14" fmla="*/ 45 w 264"/>
                  <a:gd name="T15" fmla="*/ 216 h 470"/>
                  <a:gd name="T16" fmla="*/ 45 w 264"/>
                  <a:gd name="T17" fmla="*/ 190 h 470"/>
                  <a:gd name="T18" fmla="*/ 45 w 264"/>
                  <a:gd name="T19" fmla="*/ 169 h 470"/>
                  <a:gd name="T20" fmla="*/ 45 w 264"/>
                  <a:gd name="T21" fmla="*/ 100 h 470"/>
                  <a:gd name="T22" fmla="*/ 53 w 264"/>
                  <a:gd name="T23" fmla="*/ 91 h 470"/>
                  <a:gd name="T24" fmla="*/ 62 w 264"/>
                  <a:gd name="T25" fmla="*/ 100 h 470"/>
                  <a:gd name="T26" fmla="*/ 62 w 264"/>
                  <a:gd name="T27" fmla="*/ 177 h 470"/>
                  <a:gd name="T28" fmla="*/ 62 w 264"/>
                  <a:gd name="T29" fmla="*/ 190 h 470"/>
                  <a:gd name="T30" fmla="*/ 62 w 264"/>
                  <a:gd name="T31" fmla="*/ 236 h 470"/>
                  <a:gd name="T32" fmla="*/ 62 w 264"/>
                  <a:gd name="T33" fmla="*/ 253 h 470"/>
                  <a:gd name="T34" fmla="*/ 62 w 264"/>
                  <a:gd name="T35" fmla="*/ 442 h 470"/>
                  <a:gd name="T36" fmla="*/ 90 w 264"/>
                  <a:gd name="T37" fmla="*/ 470 h 470"/>
                  <a:gd name="T38" fmla="*/ 118 w 264"/>
                  <a:gd name="T39" fmla="*/ 442 h 470"/>
                  <a:gd name="T40" fmla="*/ 118 w 264"/>
                  <a:gd name="T41" fmla="*/ 253 h 470"/>
                  <a:gd name="T42" fmla="*/ 147 w 264"/>
                  <a:gd name="T43" fmla="*/ 253 h 470"/>
                  <a:gd name="T44" fmla="*/ 147 w 264"/>
                  <a:gd name="T45" fmla="*/ 442 h 470"/>
                  <a:gd name="T46" fmla="*/ 175 w 264"/>
                  <a:gd name="T47" fmla="*/ 470 h 470"/>
                  <a:gd name="T48" fmla="*/ 203 w 264"/>
                  <a:gd name="T49" fmla="*/ 442 h 470"/>
                  <a:gd name="T50" fmla="*/ 203 w 264"/>
                  <a:gd name="T51" fmla="*/ 253 h 470"/>
                  <a:gd name="T52" fmla="*/ 203 w 264"/>
                  <a:gd name="T53" fmla="*/ 236 h 470"/>
                  <a:gd name="T54" fmla="*/ 203 w 264"/>
                  <a:gd name="T55" fmla="*/ 190 h 470"/>
                  <a:gd name="T56" fmla="*/ 203 w 264"/>
                  <a:gd name="T57" fmla="*/ 177 h 470"/>
                  <a:gd name="T58" fmla="*/ 203 w 264"/>
                  <a:gd name="T59" fmla="*/ 100 h 470"/>
                  <a:gd name="T60" fmla="*/ 211 w 264"/>
                  <a:gd name="T61" fmla="*/ 91 h 470"/>
                  <a:gd name="T62" fmla="*/ 220 w 264"/>
                  <a:gd name="T63" fmla="*/ 100 h 470"/>
                  <a:gd name="T64" fmla="*/ 220 w 264"/>
                  <a:gd name="T65" fmla="*/ 169 h 470"/>
                  <a:gd name="T66" fmla="*/ 220 w 264"/>
                  <a:gd name="T67" fmla="*/ 190 h 470"/>
                  <a:gd name="T68" fmla="*/ 220 w 264"/>
                  <a:gd name="T69" fmla="*/ 216 h 470"/>
                  <a:gd name="T70" fmla="*/ 242 w 264"/>
                  <a:gd name="T71" fmla="*/ 238 h 470"/>
                  <a:gd name="T72" fmla="*/ 264 w 264"/>
                  <a:gd name="T73" fmla="*/ 216 h 470"/>
                  <a:gd name="T74" fmla="*/ 264 w 264"/>
                  <a:gd name="T75" fmla="*/ 91 h 470"/>
                  <a:gd name="T76" fmla="*/ 264 w 264"/>
                  <a:gd name="T77" fmla="*/ 9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" h="470">
                    <a:moveTo>
                      <a:pt x="264" y="90"/>
                    </a:moveTo>
                    <a:cubicBezTo>
                      <a:pt x="264" y="40"/>
                      <a:pt x="223" y="0"/>
                      <a:pt x="17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41" y="0"/>
                      <a:pt x="1" y="4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8"/>
                      <a:pt x="10" y="238"/>
                      <a:pt x="23" y="238"/>
                    </a:cubicBezTo>
                    <a:cubicBezTo>
                      <a:pt x="35" y="238"/>
                      <a:pt x="45" y="228"/>
                      <a:pt x="45" y="216"/>
                    </a:cubicBezTo>
                    <a:cubicBezTo>
                      <a:pt x="45" y="190"/>
                      <a:pt x="45" y="190"/>
                      <a:pt x="45" y="190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5" y="95"/>
                      <a:pt x="49" y="91"/>
                      <a:pt x="53" y="91"/>
                    </a:cubicBezTo>
                    <a:cubicBezTo>
                      <a:pt x="58" y="91"/>
                      <a:pt x="62" y="95"/>
                      <a:pt x="62" y="100"/>
                    </a:cubicBezTo>
                    <a:cubicBezTo>
                      <a:pt x="62" y="177"/>
                      <a:pt x="62" y="177"/>
                      <a:pt x="62" y="177"/>
                    </a:cubicBezTo>
                    <a:cubicBezTo>
                      <a:pt x="62" y="190"/>
                      <a:pt x="62" y="190"/>
                      <a:pt x="62" y="190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2" y="442"/>
                      <a:pt x="62" y="442"/>
                      <a:pt x="62" y="442"/>
                    </a:cubicBezTo>
                    <a:cubicBezTo>
                      <a:pt x="62" y="458"/>
                      <a:pt x="74" y="470"/>
                      <a:pt x="90" y="470"/>
                    </a:cubicBezTo>
                    <a:cubicBezTo>
                      <a:pt x="105" y="470"/>
                      <a:pt x="118" y="458"/>
                      <a:pt x="118" y="442"/>
                    </a:cubicBezTo>
                    <a:cubicBezTo>
                      <a:pt x="118" y="253"/>
                      <a:pt x="118" y="253"/>
                      <a:pt x="118" y="253"/>
                    </a:cubicBezTo>
                    <a:cubicBezTo>
                      <a:pt x="147" y="253"/>
                      <a:pt x="147" y="253"/>
                      <a:pt x="147" y="25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47" y="458"/>
                      <a:pt x="159" y="470"/>
                      <a:pt x="175" y="470"/>
                    </a:cubicBezTo>
                    <a:cubicBezTo>
                      <a:pt x="190" y="470"/>
                      <a:pt x="203" y="458"/>
                      <a:pt x="203" y="442"/>
                    </a:cubicBezTo>
                    <a:cubicBezTo>
                      <a:pt x="203" y="253"/>
                      <a:pt x="203" y="253"/>
                      <a:pt x="203" y="253"/>
                    </a:cubicBezTo>
                    <a:cubicBezTo>
                      <a:pt x="203" y="236"/>
                      <a:pt x="203" y="236"/>
                      <a:pt x="203" y="236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3" y="177"/>
                      <a:pt x="203" y="177"/>
                      <a:pt x="203" y="177"/>
                    </a:cubicBezTo>
                    <a:cubicBezTo>
                      <a:pt x="203" y="100"/>
                      <a:pt x="203" y="100"/>
                      <a:pt x="203" y="100"/>
                    </a:cubicBezTo>
                    <a:cubicBezTo>
                      <a:pt x="203" y="95"/>
                      <a:pt x="207" y="91"/>
                      <a:pt x="211" y="91"/>
                    </a:cubicBezTo>
                    <a:cubicBezTo>
                      <a:pt x="216" y="91"/>
                      <a:pt x="220" y="95"/>
                      <a:pt x="220" y="100"/>
                    </a:cubicBezTo>
                    <a:cubicBezTo>
                      <a:pt x="220" y="169"/>
                      <a:pt x="220" y="169"/>
                      <a:pt x="220" y="169"/>
                    </a:cubicBezTo>
                    <a:cubicBezTo>
                      <a:pt x="220" y="190"/>
                      <a:pt x="220" y="190"/>
                      <a:pt x="220" y="190"/>
                    </a:cubicBezTo>
                    <a:cubicBezTo>
                      <a:pt x="220" y="216"/>
                      <a:pt x="220" y="216"/>
                      <a:pt x="220" y="216"/>
                    </a:cubicBezTo>
                    <a:cubicBezTo>
                      <a:pt x="220" y="228"/>
                      <a:pt x="230" y="238"/>
                      <a:pt x="242" y="238"/>
                    </a:cubicBezTo>
                    <a:cubicBezTo>
                      <a:pt x="254" y="238"/>
                      <a:pt x="264" y="228"/>
                      <a:pt x="264" y="216"/>
                    </a:cubicBezTo>
                    <a:cubicBezTo>
                      <a:pt x="264" y="91"/>
                      <a:pt x="264" y="91"/>
                      <a:pt x="264" y="91"/>
                    </a:cubicBezTo>
                    <a:cubicBezTo>
                      <a:pt x="264" y="90"/>
                      <a:pt x="264" y="90"/>
                      <a:pt x="264" y="90"/>
                    </a:cubicBezTo>
                    <a:close/>
                  </a:path>
                </a:pathLst>
              </a:cu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Oval 6">
                <a:extLst>
                  <a:ext uri="{FF2B5EF4-FFF2-40B4-BE49-F238E27FC236}">
                    <a16:creationId xmlns:a16="http://schemas.microsoft.com/office/drawing/2014/main" id="{329E2C9F-09E5-5D6C-5A5A-6C2B5A0FB1A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5023710" y="1687547"/>
                <a:ext cx="92719" cy="77681"/>
              </a:xfrm>
              <a:prstGeom prst="ellipse">
                <a:avLst/>
              </a:prstGeom>
              <a:solidFill>
                <a:srgbClr val="759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d-ID" sz="1050" kern="0" dirty="0">
                  <a:solidFill>
                    <a:srgbClr val="312D2A"/>
                  </a:solidFill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189" name="Straight Connector 274">
              <a:extLst>
                <a:ext uri="{FF2B5EF4-FFF2-40B4-BE49-F238E27FC236}">
                  <a16:creationId xmlns:a16="http://schemas.microsoft.com/office/drawing/2014/main" id="{F71F1FC6-CCEC-12F5-33BB-1526818F9E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0453" y="1700628"/>
              <a:ext cx="276139" cy="832084"/>
            </a:xfrm>
            <a:prstGeom prst="line">
              <a:avLst/>
            </a:prstGeom>
            <a:noFill/>
            <a:ln w="12700" cap="flat" cmpd="sng" algn="ctr">
              <a:solidFill>
                <a:srgbClr val="759C6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275">
              <a:extLst>
                <a:ext uri="{FF2B5EF4-FFF2-40B4-BE49-F238E27FC236}">
                  <a16:creationId xmlns:a16="http://schemas.microsoft.com/office/drawing/2014/main" id="{BF850D3F-1157-D933-EB9E-C385B9F7D3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08920" y="1771798"/>
              <a:ext cx="457153" cy="771347"/>
            </a:xfrm>
            <a:prstGeom prst="line">
              <a:avLst/>
            </a:prstGeom>
            <a:noFill/>
            <a:ln w="12700" cap="flat" cmpd="sng" algn="ctr">
              <a:solidFill>
                <a:srgbClr val="759C6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24" name="Rectangle 261">
            <a:extLst>
              <a:ext uri="{FF2B5EF4-FFF2-40B4-BE49-F238E27FC236}">
                <a16:creationId xmlns:a16="http://schemas.microsoft.com/office/drawing/2014/main" id="{5195ECCD-44CD-55ED-2698-53FA5DB0E5C0}"/>
              </a:ext>
            </a:extLst>
          </p:cNvPr>
          <p:cNvSpPr/>
          <p:nvPr/>
        </p:nvSpPr>
        <p:spPr>
          <a:xfrm>
            <a:off x="349118" y="3442873"/>
            <a:ext cx="9412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rgbClr val="94AFAF">
                    <a:lumMod val="75000"/>
                  </a:srgbClr>
                </a:solidFill>
                <a:latin typeface="Arial" panose="020B0604020202020204" pitchFamily="34" charset="0"/>
              </a:rPr>
              <a:t>Производство</a:t>
            </a:r>
            <a:endParaRPr lang="en-US" sz="900" dirty="0">
              <a:solidFill>
                <a:srgbClr val="94AFAF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25" name="Rectangle 260">
            <a:extLst>
              <a:ext uri="{FF2B5EF4-FFF2-40B4-BE49-F238E27FC236}">
                <a16:creationId xmlns:a16="http://schemas.microsoft.com/office/drawing/2014/main" id="{6F2D1370-2FAD-5297-DC53-473760BF2A2C}"/>
              </a:ext>
            </a:extLst>
          </p:cNvPr>
          <p:cNvSpPr/>
          <p:nvPr/>
        </p:nvSpPr>
        <p:spPr>
          <a:xfrm>
            <a:off x="427834" y="2469509"/>
            <a:ext cx="7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rgbClr val="759C6C"/>
                </a:solidFill>
                <a:latin typeface="Arial" panose="020B0604020202020204" pitchFamily="34" charset="0"/>
              </a:rPr>
              <a:t>Сбыт</a:t>
            </a:r>
            <a:endParaRPr lang="en-US" sz="900" dirty="0">
              <a:solidFill>
                <a:srgbClr val="759C6C"/>
              </a:solidFill>
              <a:latin typeface="Arial" panose="020B0604020202020204" pitchFamily="34" charset="0"/>
            </a:endParaRPr>
          </a:p>
        </p:txBody>
      </p:sp>
      <p:sp>
        <p:nvSpPr>
          <p:cNvPr id="401" name="Rectangle 263">
            <a:extLst>
              <a:ext uri="{FF2B5EF4-FFF2-40B4-BE49-F238E27FC236}">
                <a16:creationId xmlns:a16="http://schemas.microsoft.com/office/drawing/2014/main" id="{FC079C49-903A-E6BB-318D-092F4DEECA2B}"/>
              </a:ext>
            </a:extLst>
          </p:cNvPr>
          <p:cNvSpPr/>
          <p:nvPr/>
        </p:nvSpPr>
        <p:spPr>
          <a:xfrm>
            <a:off x="2877932" y="2765595"/>
            <a:ext cx="3385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rgbClr val="C74634"/>
                </a:solidFill>
                <a:latin typeface="Arial" panose="020B0604020202020204" pitchFamily="34" charset="0"/>
              </a:rPr>
              <a:t>ИТ</a:t>
            </a:r>
            <a:endParaRPr lang="en-US" sz="900" dirty="0">
              <a:solidFill>
                <a:srgbClr val="C74634"/>
              </a:solidFill>
              <a:latin typeface="Arial" panose="020B0604020202020204" pitchFamily="34" charset="0"/>
            </a:endParaRPr>
          </a:p>
        </p:txBody>
      </p:sp>
      <p:sp>
        <p:nvSpPr>
          <p:cNvPr id="402" name="Rectangle 261">
            <a:extLst>
              <a:ext uri="{FF2B5EF4-FFF2-40B4-BE49-F238E27FC236}">
                <a16:creationId xmlns:a16="http://schemas.microsoft.com/office/drawing/2014/main" id="{E8340AC3-DF7B-0BDC-03C2-C86696B54B72}"/>
              </a:ext>
            </a:extLst>
          </p:cNvPr>
          <p:cNvSpPr/>
          <p:nvPr/>
        </p:nvSpPr>
        <p:spPr>
          <a:xfrm>
            <a:off x="1415731" y="3448475"/>
            <a:ext cx="486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rgbClr val="94AFAF">
                    <a:lumMod val="75000"/>
                  </a:srgbClr>
                </a:solidFill>
                <a:latin typeface="Arial" panose="020B0604020202020204" pitchFamily="34" charset="0"/>
              </a:rPr>
              <a:t>ТОиР</a:t>
            </a:r>
            <a:endParaRPr lang="en-US" sz="900" dirty="0">
              <a:solidFill>
                <a:srgbClr val="94AFAF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404" name="Google Shape;301;p14">
            <a:extLst>
              <a:ext uri="{FF2B5EF4-FFF2-40B4-BE49-F238E27FC236}">
                <a16:creationId xmlns:a16="http://schemas.microsoft.com/office/drawing/2014/main" id="{FECFA10F-BE03-A24C-E597-2C22850B18AA}"/>
              </a:ext>
            </a:extLst>
          </p:cNvPr>
          <p:cNvPicPr preferRelativeResize="0"/>
          <p:nvPr/>
        </p:nvPicPr>
        <p:blipFill rotWithShape="1">
          <a:blip r:embed="rId92">
            <a:alphaModFix/>
          </a:blip>
          <a:srcRect/>
          <a:stretch/>
        </p:blipFill>
        <p:spPr>
          <a:xfrm>
            <a:off x="4800280" y="3917502"/>
            <a:ext cx="3420000" cy="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TextBox 405">
            <a:extLst>
              <a:ext uri="{FF2B5EF4-FFF2-40B4-BE49-F238E27FC236}">
                <a16:creationId xmlns:a16="http://schemas.microsoft.com/office/drawing/2014/main" id="{5D8FCD3D-22A4-F93F-4754-21732136B1DF}"/>
              </a:ext>
            </a:extLst>
          </p:cNvPr>
          <p:cNvSpPr txBox="1"/>
          <p:nvPr/>
        </p:nvSpPr>
        <p:spPr>
          <a:xfrm>
            <a:off x="4793951" y="3918242"/>
            <a:ext cx="3384366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312D2A"/>
                </a:solidFill>
                <a:latin typeface="Arial" panose="020B0604020202020204" pitchFamily="34" charset="0"/>
              </a:rPr>
              <a:t>Единая цифровая модель бизнеса и</a:t>
            </a:r>
            <a:r>
              <a:rPr lang="ru-RU" altLang="ru-RU" sz="800" dirty="0"/>
              <a:t> возможности ее прогнозирования, оптимизации, сценарного моделирования и сквозного анализа финансовых и не финансовых данных </a:t>
            </a:r>
          </a:p>
          <a:p>
            <a:pPr marL="92075" indent="-92075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800" dirty="0"/>
              <a:t>Оперативные и финансовые планы согласованы</a:t>
            </a:r>
            <a:r>
              <a:rPr lang="ru-RU" sz="800" dirty="0">
                <a:solidFill>
                  <a:srgbClr val="312D2A"/>
                </a:solidFill>
                <a:latin typeface="Arial" panose="020B0604020202020204" pitchFamily="34" charset="0"/>
              </a:rPr>
              <a:t>, все взаимодействуют на достижение целей компании</a:t>
            </a:r>
          </a:p>
          <a:p>
            <a:pPr marL="92075" indent="-92075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rgbClr val="312D2A"/>
                </a:solidFill>
                <a:latin typeface="Arial" panose="020B0604020202020204" pitchFamily="34" charset="0"/>
              </a:rPr>
              <a:t>Данные становятся ценностью и доступны всем участникам. Реальное бизнес партнерство</a:t>
            </a:r>
          </a:p>
        </p:txBody>
      </p:sp>
      <p:sp>
        <p:nvSpPr>
          <p:cNvPr id="407" name="Стрелка: штриховая вправо 406">
            <a:extLst>
              <a:ext uri="{FF2B5EF4-FFF2-40B4-BE49-F238E27FC236}">
                <a16:creationId xmlns:a16="http://schemas.microsoft.com/office/drawing/2014/main" id="{547CB610-1F7F-1728-BE57-D2591EBFBDEC}"/>
              </a:ext>
            </a:extLst>
          </p:cNvPr>
          <p:cNvSpPr/>
          <p:nvPr/>
        </p:nvSpPr>
        <p:spPr>
          <a:xfrm>
            <a:off x="4096507" y="2238975"/>
            <a:ext cx="425668" cy="481841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8" name="Rectangle 262">
            <a:extLst>
              <a:ext uri="{FF2B5EF4-FFF2-40B4-BE49-F238E27FC236}">
                <a16:creationId xmlns:a16="http://schemas.microsoft.com/office/drawing/2014/main" id="{438303D8-5BB1-59DB-8700-6540C77CBD1B}"/>
              </a:ext>
            </a:extLst>
          </p:cNvPr>
          <p:cNvSpPr/>
          <p:nvPr/>
        </p:nvSpPr>
        <p:spPr>
          <a:xfrm>
            <a:off x="3068261" y="2967591"/>
            <a:ext cx="64793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rgbClr val="C74634">
                    <a:lumMod val="50000"/>
                  </a:srgbClr>
                </a:solidFill>
                <a:latin typeface="Arial" panose="020B0604020202020204" pitchFamily="34" charset="0"/>
              </a:rPr>
              <a:t>Проекты</a:t>
            </a:r>
            <a:endParaRPr lang="en-US" sz="900" dirty="0">
              <a:solidFill>
                <a:srgbClr val="C74634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grpSp>
        <p:nvGrpSpPr>
          <p:cNvPr id="413" name="Группа 412">
            <a:extLst>
              <a:ext uri="{FF2B5EF4-FFF2-40B4-BE49-F238E27FC236}">
                <a16:creationId xmlns:a16="http://schemas.microsoft.com/office/drawing/2014/main" id="{5022DDAB-5311-2F0E-EBBE-EE91D595A6C9}"/>
              </a:ext>
            </a:extLst>
          </p:cNvPr>
          <p:cNvGrpSpPr/>
          <p:nvPr/>
        </p:nvGrpSpPr>
        <p:grpSpPr>
          <a:xfrm>
            <a:off x="4791088" y="985238"/>
            <a:ext cx="3420000" cy="2880000"/>
            <a:chOff x="4791088" y="985238"/>
            <a:chExt cx="3420000" cy="2880000"/>
          </a:xfrm>
        </p:grpSpPr>
        <p:grpSp>
          <p:nvGrpSpPr>
            <p:cNvPr id="272" name="Группа 271">
              <a:extLst>
                <a:ext uri="{FF2B5EF4-FFF2-40B4-BE49-F238E27FC236}">
                  <a16:creationId xmlns:a16="http://schemas.microsoft.com/office/drawing/2014/main" id="{8F9F4346-7500-1B05-2E76-ADD521CFE9AA}"/>
                </a:ext>
              </a:extLst>
            </p:cNvPr>
            <p:cNvGrpSpPr/>
            <p:nvPr/>
          </p:nvGrpSpPr>
          <p:grpSpPr>
            <a:xfrm>
              <a:off x="4791088" y="985238"/>
              <a:ext cx="3420000" cy="2880000"/>
              <a:chOff x="206375" y="1329666"/>
              <a:chExt cx="3477035" cy="3242334"/>
            </a:xfrm>
          </p:grpSpPr>
          <p:grpSp>
            <p:nvGrpSpPr>
              <p:cNvPr id="273" name="Группа 272">
                <a:extLst>
                  <a:ext uri="{FF2B5EF4-FFF2-40B4-BE49-F238E27FC236}">
                    <a16:creationId xmlns:a16="http://schemas.microsoft.com/office/drawing/2014/main" id="{2AEF2736-AEDA-4616-719B-44DE3A98627B}"/>
                  </a:ext>
                </a:extLst>
              </p:cNvPr>
              <p:cNvGrpSpPr/>
              <p:nvPr/>
            </p:nvGrpSpPr>
            <p:grpSpPr>
              <a:xfrm>
                <a:off x="206375" y="1329666"/>
                <a:ext cx="3477035" cy="3242334"/>
                <a:chOff x="1765525" y="1358154"/>
                <a:chExt cx="5432062" cy="4764324"/>
              </a:xfrm>
            </p:grpSpPr>
            <p:grpSp>
              <p:nvGrpSpPr>
                <p:cNvPr id="276" name="Group 276">
                  <a:extLst>
                    <a:ext uri="{FF2B5EF4-FFF2-40B4-BE49-F238E27FC236}">
                      <a16:creationId xmlns:a16="http://schemas.microsoft.com/office/drawing/2014/main" id="{39C8ED3B-65B8-12AD-0AD5-BD12DE0A25CE}"/>
                    </a:ext>
                  </a:extLst>
                </p:cNvPr>
                <p:cNvGrpSpPr/>
                <p:nvPr/>
              </p:nvGrpSpPr>
              <p:grpSpPr>
                <a:xfrm>
                  <a:off x="1765525" y="1358154"/>
                  <a:ext cx="5432062" cy="4720677"/>
                  <a:chOff x="6375625" y="1187777"/>
                  <a:chExt cx="5527478" cy="4999965"/>
                </a:xfrm>
              </p:grpSpPr>
              <p:sp>
                <p:nvSpPr>
                  <p:cNvPr id="399" name="Rounded Rectangle 11">
                    <a:extLst>
                      <a:ext uri="{FF2B5EF4-FFF2-40B4-BE49-F238E27FC236}">
                        <a16:creationId xmlns:a16="http://schemas.microsoft.com/office/drawing/2014/main" id="{AD0135CE-4A43-D93F-06C4-8F42E9B1D8AD}"/>
                      </a:ext>
                    </a:extLst>
                  </p:cNvPr>
                  <p:cNvSpPr/>
                  <p:nvPr/>
                </p:nvSpPr>
                <p:spPr>
                  <a:xfrm>
                    <a:off x="6375625" y="1397566"/>
                    <a:ext cx="5527478" cy="4790176"/>
                  </a:xfrm>
                  <a:prstGeom prst="roundRect">
                    <a:avLst>
                      <a:gd name="adj" fmla="val 10525"/>
                    </a:avLst>
                  </a:prstGeom>
                  <a:solidFill>
                    <a:srgbClr val="FCFBFA"/>
                  </a:solidFill>
                  <a:ln w="3175" cap="flat" cmpd="sng" algn="ctr">
                    <a:solidFill>
                      <a:srgbClr val="2C5967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0" name="Rounded Rectangle 12">
                    <a:extLst>
                      <a:ext uri="{FF2B5EF4-FFF2-40B4-BE49-F238E27FC236}">
                        <a16:creationId xmlns:a16="http://schemas.microsoft.com/office/drawing/2014/main" id="{103B394F-CCA6-2161-0590-D9FD79DFF713}"/>
                      </a:ext>
                    </a:extLst>
                  </p:cNvPr>
                  <p:cNvSpPr/>
                  <p:nvPr/>
                </p:nvSpPr>
                <p:spPr>
                  <a:xfrm>
                    <a:off x="7963122" y="1187777"/>
                    <a:ext cx="2536402" cy="373411"/>
                  </a:xfrm>
                  <a:prstGeom prst="roundRect">
                    <a:avLst>
                      <a:gd name="adj" fmla="val 27596"/>
                    </a:avLst>
                  </a:prstGeom>
                  <a:solidFill>
                    <a:srgbClr val="2C5967"/>
                  </a:solidFill>
                  <a:ln w="317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CFBF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ИБП</a:t>
                    </a:r>
                    <a:endPara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77" name="Straight Connector 279">
                  <a:extLst>
                    <a:ext uri="{FF2B5EF4-FFF2-40B4-BE49-F238E27FC236}">
                      <a16:creationId xmlns:a16="http://schemas.microsoft.com/office/drawing/2014/main" id="{CC6B40E9-6253-745C-DD7C-F8E23EC01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18399" y="3469686"/>
                  <a:ext cx="1361108" cy="44816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759C6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78" name="Oval 280">
                  <a:extLst>
                    <a:ext uri="{FF2B5EF4-FFF2-40B4-BE49-F238E27FC236}">
                      <a16:creationId xmlns:a16="http://schemas.microsoft.com/office/drawing/2014/main" id="{5F14E743-1373-EDFE-0989-A2273C239031}"/>
                    </a:ext>
                  </a:extLst>
                </p:cNvPr>
                <p:cNvSpPr/>
                <p:nvPr/>
              </p:nvSpPr>
              <p:spPr>
                <a:xfrm>
                  <a:off x="4121653" y="3639482"/>
                  <a:ext cx="733273" cy="738324"/>
                </a:xfrm>
                <a:prstGeom prst="ellipse">
                  <a:avLst/>
                </a:prstGeom>
                <a:noFill/>
                <a:ln w="3175" cap="flat" cmpd="sng" algn="ctr">
                  <a:solidFill>
                    <a:srgbClr val="2C596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9" name="Rectangle 281">
                  <a:extLst>
                    <a:ext uri="{FF2B5EF4-FFF2-40B4-BE49-F238E27FC236}">
                      <a16:creationId xmlns:a16="http://schemas.microsoft.com/office/drawing/2014/main" id="{6B91447D-9E37-C925-ED5A-666016809412}"/>
                    </a:ext>
                  </a:extLst>
                </p:cNvPr>
                <p:cNvSpPr/>
                <p:nvPr/>
              </p:nvSpPr>
              <p:spPr>
                <a:xfrm>
                  <a:off x="4913130" y="5626925"/>
                  <a:ext cx="1024768" cy="316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800" dirty="0">
                      <a:solidFill>
                        <a:srgbClr val="C74634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Персонал</a:t>
                  </a:r>
                  <a:endParaRPr lang="en-US" sz="800" dirty="0">
                    <a:solidFill>
                      <a:srgbClr val="C7463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0" name="Group 282">
                  <a:extLst>
                    <a:ext uri="{FF2B5EF4-FFF2-40B4-BE49-F238E27FC236}">
                      <a16:creationId xmlns:a16="http://schemas.microsoft.com/office/drawing/2014/main" id="{4E957062-C65B-5599-A8EC-3D485E50FAEE}"/>
                    </a:ext>
                  </a:extLst>
                </p:cNvPr>
                <p:cNvGrpSpPr/>
                <p:nvPr/>
              </p:nvGrpSpPr>
              <p:grpSpPr>
                <a:xfrm>
                  <a:off x="4795236" y="4278973"/>
                  <a:ext cx="1226503" cy="1337315"/>
                  <a:chOff x="10267345" y="4043979"/>
                  <a:chExt cx="1226503" cy="1337315"/>
                </a:xfrm>
              </p:grpSpPr>
              <p:sp>
                <p:nvSpPr>
                  <p:cNvPr id="382" name="Oval 283">
                    <a:extLst>
                      <a:ext uri="{FF2B5EF4-FFF2-40B4-BE49-F238E27FC236}">
                        <a16:creationId xmlns:a16="http://schemas.microsoft.com/office/drawing/2014/main" id="{575E8F0C-719F-32D1-C30A-85FDD7D000F6}"/>
                      </a:ext>
                    </a:extLst>
                  </p:cNvPr>
                  <p:cNvSpPr/>
                  <p:nvPr/>
                </p:nvSpPr>
                <p:spPr>
                  <a:xfrm>
                    <a:off x="10543945" y="4417122"/>
                    <a:ext cx="653004" cy="635058"/>
                  </a:xfrm>
                  <a:prstGeom prst="ellipse">
                    <a:avLst/>
                  </a:prstGeom>
                  <a:solidFill>
                    <a:srgbClr val="C74634">
                      <a:lumMod val="75000"/>
                    </a:srgbClr>
                  </a:solidFill>
                  <a:ln w="3175" cap="flat" cmpd="sng" algn="ctr">
                    <a:solidFill>
                      <a:srgbClr val="C74634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83" name="Group 284">
                    <a:extLst>
                      <a:ext uri="{FF2B5EF4-FFF2-40B4-BE49-F238E27FC236}">
                        <a16:creationId xmlns:a16="http://schemas.microsoft.com/office/drawing/2014/main" id="{E2FE6A2C-1936-D5B2-4B61-4BFF64DBD0B4}"/>
                      </a:ext>
                    </a:extLst>
                  </p:cNvPr>
                  <p:cNvGrpSpPr/>
                  <p:nvPr/>
                </p:nvGrpSpPr>
                <p:grpSpPr>
                  <a:xfrm>
                    <a:off x="11055491" y="4043979"/>
                    <a:ext cx="230880" cy="436994"/>
                    <a:chOff x="6301339" y="3896451"/>
                    <a:chExt cx="387651" cy="653491"/>
                  </a:xfrm>
                  <a:solidFill>
                    <a:srgbClr val="C74634">
                      <a:lumMod val="50000"/>
                    </a:srgbClr>
                  </a:solidFill>
                </p:grpSpPr>
                <p:sp>
                  <p:nvSpPr>
                    <p:cNvPr id="397" name="Freeform 5">
                      <a:extLst>
                        <a:ext uri="{FF2B5EF4-FFF2-40B4-BE49-F238E27FC236}">
                          <a16:creationId xmlns:a16="http://schemas.microsoft.com/office/drawing/2014/main" id="{71DCC564-B686-4E1E-443A-1EAFC92A24F9}"/>
                        </a:ext>
                      </a:extLst>
                    </p:cNvPr>
                    <p:cNvSpPr/>
                    <p:nvPr>
                      <p:custDataLst>
                        <p:tags r:id="rId59"/>
                      </p:custDataLst>
                    </p:nvPr>
                  </p:nvSpPr>
                  <p:spPr bwMode="auto">
                    <a:xfrm>
                      <a:off x="6301339" y="4033444"/>
                      <a:ext cx="387651" cy="516498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8" name="Oval 6">
                      <a:extLst>
                        <a:ext uri="{FF2B5EF4-FFF2-40B4-BE49-F238E27FC236}">
                          <a16:creationId xmlns:a16="http://schemas.microsoft.com/office/drawing/2014/main" id="{BF813CCF-2A40-BDB1-73AA-B47A80271ABA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60"/>
                      </p:custDataLst>
                    </p:nvPr>
                  </p:nvSpPr>
                  <p:spPr bwMode="auto">
                    <a:xfrm>
                      <a:off x="6417020" y="3896451"/>
                      <a:ext cx="155677" cy="11616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84" name="Group 285">
                    <a:extLst>
                      <a:ext uri="{FF2B5EF4-FFF2-40B4-BE49-F238E27FC236}">
                        <a16:creationId xmlns:a16="http://schemas.microsoft.com/office/drawing/2014/main" id="{9CDFE562-C12E-05C1-4A35-5322B65F1F85}"/>
                      </a:ext>
                    </a:extLst>
                  </p:cNvPr>
                  <p:cNvGrpSpPr/>
                  <p:nvPr/>
                </p:nvGrpSpPr>
                <p:grpSpPr>
                  <a:xfrm>
                    <a:off x="10267345" y="4489212"/>
                    <a:ext cx="230880" cy="460912"/>
                    <a:chOff x="6510105" y="3811664"/>
                    <a:chExt cx="387651" cy="689258"/>
                  </a:xfrm>
                  <a:solidFill>
                    <a:srgbClr val="C74634">
                      <a:lumMod val="50000"/>
                    </a:srgbClr>
                  </a:solidFill>
                </p:grpSpPr>
                <p:sp>
                  <p:nvSpPr>
                    <p:cNvPr id="395" name="Freeform 5">
                      <a:extLst>
                        <a:ext uri="{FF2B5EF4-FFF2-40B4-BE49-F238E27FC236}">
                          <a16:creationId xmlns:a16="http://schemas.microsoft.com/office/drawing/2014/main" id="{AE93BF99-CF50-BFAC-C9A9-2D1F2CEE1AFA}"/>
                        </a:ext>
                      </a:extLst>
                    </p:cNvPr>
                    <p:cNvSpPr/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6510105" y="3984424"/>
                      <a:ext cx="387651" cy="516498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6" name="Oval 6">
                      <a:extLst>
                        <a:ext uri="{FF2B5EF4-FFF2-40B4-BE49-F238E27FC236}">
                          <a16:creationId xmlns:a16="http://schemas.microsoft.com/office/drawing/2014/main" id="{F1950D10-6484-A5C7-FB56-64F818F75218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6638419" y="3811664"/>
                      <a:ext cx="155677" cy="11616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85" name="Group 286">
                    <a:extLst>
                      <a:ext uri="{FF2B5EF4-FFF2-40B4-BE49-F238E27FC236}">
                        <a16:creationId xmlns:a16="http://schemas.microsoft.com/office/drawing/2014/main" id="{AA0FD508-9C3D-029D-E079-8F1516507C9C}"/>
                      </a:ext>
                    </a:extLst>
                  </p:cNvPr>
                  <p:cNvGrpSpPr/>
                  <p:nvPr/>
                </p:nvGrpSpPr>
                <p:grpSpPr>
                  <a:xfrm>
                    <a:off x="11262968" y="4442270"/>
                    <a:ext cx="230880" cy="436994"/>
                    <a:chOff x="5354649" y="3710961"/>
                    <a:chExt cx="387651" cy="653491"/>
                  </a:xfrm>
                  <a:solidFill>
                    <a:srgbClr val="C74634">
                      <a:lumMod val="50000"/>
                    </a:srgbClr>
                  </a:solidFill>
                </p:grpSpPr>
                <p:sp>
                  <p:nvSpPr>
                    <p:cNvPr id="393" name="Freeform 5">
                      <a:extLst>
                        <a:ext uri="{FF2B5EF4-FFF2-40B4-BE49-F238E27FC236}">
                          <a16:creationId xmlns:a16="http://schemas.microsoft.com/office/drawing/2014/main" id="{C23AEC7D-3F73-2CE8-0840-1113F4142122}"/>
                        </a:ext>
                      </a:extLst>
                    </p:cNvPr>
                    <p:cNvSpPr/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5354649" y="3847952"/>
                      <a:ext cx="387651" cy="516500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4" name="Oval 6">
                      <a:extLst>
                        <a:ext uri="{FF2B5EF4-FFF2-40B4-BE49-F238E27FC236}">
                          <a16:creationId xmlns:a16="http://schemas.microsoft.com/office/drawing/2014/main" id="{44A33457-1CC3-1E93-224F-2E112E7F0A0B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5470330" y="3710961"/>
                      <a:ext cx="155677" cy="11616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86" name="Group 287">
                    <a:extLst>
                      <a:ext uri="{FF2B5EF4-FFF2-40B4-BE49-F238E27FC236}">
                        <a16:creationId xmlns:a16="http://schemas.microsoft.com/office/drawing/2014/main" id="{4959B654-D07B-0445-3436-7A2282AC7D40}"/>
                      </a:ext>
                    </a:extLst>
                  </p:cNvPr>
                  <p:cNvGrpSpPr/>
                  <p:nvPr/>
                </p:nvGrpSpPr>
                <p:grpSpPr>
                  <a:xfrm>
                    <a:off x="11100625" y="4915908"/>
                    <a:ext cx="230880" cy="436994"/>
                    <a:chOff x="5508082" y="3239147"/>
                    <a:chExt cx="387651" cy="653491"/>
                  </a:xfrm>
                  <a:solidFill>
                    <a:srgbClr val="C74634">
                      <a:lumMod val="50000"/>
                    </a:srgbClr>
                  </a:solidFill>
                </p:grpSpPr>
                <p:sp>
                  <p:nvSpPr>
                    <p:cNvPr id="391" name="Freeform 5">
                      <a:extLst>
                        <a:ext uri="{FF2B5EF4-FFF2-40B4-BE49-F238E27FC236}">
                          <a16:creationId xmlns:a16="http://schemas.microsoft.com/office/drawing/2014/main" id="{CF8E0189-A8A5-2EAE-84C1-35D7AC8D332A}"/>
                        </a:ext>
                      </a:extLst>
                    </p:cNvPr>
                    <p:cNvSpPr/>
                    <p:nvPr>
                      <p:custDataLst>
                        <p:tags r:id="rId53"/>
                      </p:custDataLst>
                    </p:nvPr>
                  </p:nvSpPr>
                  <p:spPr bwMode="auto">
                    <a:xfrm>
                      <a:off x="5508082" y="3376140"/>
                      <a:ext cx="387651" cy="516498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2" name="Oval 6">
                      <a:extLst>
                        <a:ext uri="{FF2B5EF4-FFF2-40B4-BE49-F238E27FC236}">
                          <a16:creationId xmlns:a16="http://schemas.microsoft.com/office/drawing/2014/main" id="{7666278F-9190-C70C-44F4-FEA379C19BB6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5623761" y="3239147"/>
                      <a:ext cx="155677" cy="11616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87" name="Group 288">
                    <a:extLst>
                      <a:ext uri="{FF2B5EF4-FFF2-40B4-BE49-F238E27FC236}">
                        <a16:creationId xmlns:a16="http://schemas.microsoft.com/office/drawing/2014/main" id="{273C2B03-97A7-E3E0-5F01-3BF92413693D}"/>
                      </a:ext>
                    </a:extLst>
                  </p:cNvPr>
                  <p:cNvGrpSpPr/>
                  <p:nvPr/>
                </p:nvGrpSpPr>
                <p:grpSpPr>
                  <a:xfrm>
                    <a:off x="10425675" y="4944300"/>
                    <a:ext cx="230880" cy="436994"/>
                    <a:chOff x="6442910" y="3229034"/>
                    <a:chExt cx="387651" cy="653491"/>
                  </a:xfrm>
                  <a:solidFill>
                    <a:srgbClr val="C74634">
                      <a:lumMod val="50000"/>
                    </a:srgbClr>
                  </a:solidFill>
                </p:grpSpPr>
                <p:sp>
                  <p:nvSpPr>
                    <p:cNvPr id="389" name="Freeform 5">
                      <a:extLst>
                        <a:ext uri="{FF2B5EF4-FFF2-40B4-BE49-F238E27FC236}">
                          <a16:creationId xmlns:a16="http://schemas.microsoft.com/office/drawing/2014/main" id="{1D6C2132-2BA5-2CFC-631F-3DF9B215B052}"/>
                        </a:ext>
                      </a:extLst>
                    </p:cNvPr>
                    <p:cNvSpPr/>
                    <p:nvPr>
                      <p:custDataLst>
                        <p:tags r:id="rId51"/>
                      </p:custDataLst>
                    </p:nvPr>
                  </p:nvSpPr>
                  <p:spPr bwMode="auto">
                    <a:xfrm>
                      <a:off x="6442910" y="3366025"/>
                      <a:ext cx="387651" cy="516500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0" name="Oval 6">
                      <a:extLst>
                        <a:ext uri="{FF2B5EF4-FFF2-40B4-BE49-F238E27FC236}">
                          <a16:creationId xmlns:a16="http://schemas.microsoft.com/office/drawing/2014/main" id="{7662450D-6489-F77E-3DFD-4FC95C97A274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6558590" y="3229034"/>
                      <a:ext cx="155677" cy="11616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pic>
                <p:nvPicPr>
                  <p:cNvPr id="388" name="Picture Placeholder 100">
                    <a:extLst>
                      <a:ext uri="{FF2B5EF4-FFF2-40B4-BE49-F238E27FC236}">
                        <a16:creationId xmlns:a16="http://schemas.microsoft.com/office/drawing/2014/main" id="{410EED32-F25E-A874-DE73-0ECFD9FCCE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7"/>
                      </a:ext>
                    </a:extLst>
                  </a:blip>
                  <a:srcRect t="85" b="85"/>
                  <a:stretch>
                    <a:fillRect/>
                  </a:stretch>
                </p:blipFill>
                <p:spPr>
                  <a:xfrm>
                    <a:off x="10582715" y="4426174"/>
                    <a:ext cx="576000" cy="576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81" name="Oval 300">
                  <a:extLst>
                    <a:ext uri="{FF2B5EF4-FFF2-40B4-BE49-F238E27FC236}">
                      <a16:creationId xmlns:a16="http://schemas.microsoft.com/office/drawing/2014/main" id="{2A3E3822-9D0B-34CF-B73B-F4D1AA177BF0}"/>
                    </a:ext>
                  </a:extLst>
                </p:cNvPr>
                <p:cNvSpPr/>
                <p:nvPr/>
              </p:nvSpPr>
              <p:spPr>
                <a:xfrm>
                  <a:off x="3479183" y="1687624"/>
                  <a:ext cx="1817999" cy="1818000"/>
                </a:xfrm>
                <a:prstGeom prst="ellipse">
                  <a:avLst/>
                </a:prstGeom>
                <a:solidFill>
                  <a:srgbClr val="94AFAF">
                    <a:lumMod val="40000"/>
                    <a:lumOff val="6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2" name="Rectangle 301">
                  <a:extLst>
                    <a:ext uri="{FF2B5EF4-FFF2-40B4-BE49-F238E27FC236}">
                      <a16:creationId xmlns:a16="http://schemas.microsoft.com/office/drawing/2014/main" id="{13ADD097-5291-63A6-A88D-7580B0CE63AD}"/>
                    </a:ext>
                  </a:extLst>
                </p:cNvPr>
                <p:cNvSpPr/>
                <p:nvPr/>
              </p:nvSpPr>
              <p:spPr>
                <a:xfrm>
                  <a:off x="3701685" y="1839385"/>
                  <a:ext cx="1210088" cy="2939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700" dirty="0">
                      <a:solidFill>
                        <a:srgbClr val="94AFAF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Производство</a:t>
                  </a:r>
                  <a:endParaRPr lang="en-US" sz="700" dirty="0">
                    <a:solidFill>
                      <a:srgbClr val="94AFA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3" name="Group 302">
                  <a:extLst>
                    <a:ext uri="{FF2B5EF4-FFF2-40B4-BE49-F238E27FC236}">
                      <a16:creationId xmlns:a16="http://schemas.microsoft.com/office/drawing/2014/main" id="{86420395-CB9C-6683-EE3E-EA8E5D4CB2EB}"/>
                    </a:ext>
                  </a:extLst>
                </p:cNvPr>
                <p:cNvGrpSpPr/>
                <p:nvPr/>
              </p:nvGrpSpPr>
              <p:grpSpPr>
                <a:xfrm>
                  <a:off x="3765175" y="2175958"/>
                  <a:ext cx="1231325" cy="1010440"/>
                  <a:chOff x="8561506" y="2044469"/>
                  <a:chExt cx="1231326" cy="1010440"/>
                </a:xfrm>
              </p:grpSpPr>
              <p:sp>
                <p:nvSpPr>
                  <p:cNvPr id="368" name="Oval 303">
                    <a:extLst>
                      <a:ext uri="{FF2B5EF4-FFF2-40B4-BE49-F238E27FC236}">
                        <a16:creationId xmlns:a16="http://schemas.microsoft.com/office/drawing/2014/main" id="{BBD542D3-FC94-CC10-2E1E-4DE88EA7FF94}"/>
                      </a:ext>
                    </a:extLst>
                  </p:cNvPr>
                  <p:cNvSpPr/>
                  <p:nvPr/>
                </p:nvSpPr>
                <p:spPr>
                  <a:xfrm>
                    <a:off x="8856665" y="2102725"/>
                    <a:ext cx="653004" cy="635058"/>
                  </a:xfrm>
                  <a:prstGeom prst="ellipse">
                    <a:avLst/>
                  </a:prstGeom>
                  <a:solidFill>
                    <a:srgbClr val="94AFAF">
                      <a:lumMod val="75000"/>
                    </a:srgbClr>
                  </a:solidFill>
                  <a:ln w="3175" cap="flat" cmpd="sng" algn="ctr">
                    <a:solidFill>
                      <a:srgbClr val="2C5967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69" name="Group 304">
                    <a:extLst>
                      <a:ext uri="{FF2B5EF4-FFF2-40B4-BE49-F238E27FC236}">
                        <a16:creationId xmlns:a16="http://schemas.microsoft.com/office/drawing/2014/main" id="{6CDFFD3B-34AA-30BF-6190-1C6B37AFE3F2}"/>
                      </a:ext>
                    </a:extLst>
                  </p:cNvPr>
                  <p:cNvGrpSpPr/>
                  <p:nvPr/>
                </p:nvGrpSpPr>
                <p:grpSpPr>
                  <a:xfrm>
                    <a:off x="9444773" y="2602033"/>
                    <a:ext cx="230880" cy="436994"/>
                    <a:chOff x="5603836" y="3286729"/>
                    <a:chExt cx="387651" cy="653491"/>
                  </a:xfrm>
                </p:grpSpPr>
                <p:sp>
                  <p:nvSpPr>
                    <p:cNvPr id="380" name="Freeform 5">
                      <a:extLst>
                        <a:ext uri="{FF2B5EF4-FFF2-40B4-BE49-F238E27FC236}">
                          <a16:creationId xmlns:a16="http://schemas.microsoft.com/office/drawing/2014/main" id="{9BBFB200-2815-309D-F7DA-99E63775B59F}"/>
                        </a:ext>
                      </a:extLst>
                    </p:cNvPr>
                    <p:cNvSpPr/>
                    <p:nvPr>
                      <p:custDataLst>
                        <p:tags r:id="rId49"/>
                      </p:custDataLst>
                    </p:nvPr>
                  </p:nvSpPr>
                  <p:spPr bwMode="auto">
                    <a:xfrm>
                      <a:off x="5603836" y="3423720"/>
                      <a:ext cx="387651" cy="516500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1" name="Oval 6">
                      <a:extLst>
                        <a:ext uri="{FF2B5EF4-FFF2-40B4-BE49-F238E27FC236}">
                          <a16:creationId xmlns:a16="http://schemas.microsoft.com/office/drawing/2014/main" id="{950FD013-BD0F-5F27-6825-A57F5466684E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50"/>
                      </p:custDataLst>
                    </p:nvPr>
                  </p:nvSpPr>
                  <p:spPr bwMode="auto">
                    <a:xfrm>
                      <a:off x="5719517" y="3286729"/>
                      <a:ext cx="155677" cy="116166"/>
                    </a:xfrm>
                    <a:prstGeom prst="ellipse">
                      <a:avLst/>
                    </a:pr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70" name="Group 305">
                    <a:extLst>
                      <a:ext uri="{FF2B5EF4-FFF2-40B4-BE49-F238E27FC236}">
                        <a16:creationId xmlns:a16="http://schemas.microsoft.com/office/drawing/2014/main" id="{394EE4C3-B89B-55F6-A931-908BCC264983}"/>
                      </a:ext>
                    </a:extLst>
                  </p:cNvPr>
                  <p:cNvGrpSpPr/>
                  <p:nvPr/>
                </p:nvGrpSpPr>
                <p:grpSpPr>
                  <a:xfrm>
                    <a:off x="8698776" y="2617915"/>
                    <a:ext cx="230880" cy="436994"/>
                    <a:chOff x="6338025" y="3221890"/>
                    <a:chExt cx="387651" cy="653491"/>
                  </a:xfrm>
                </p:grpSpPr>
                <p:sp>
                  <p:nvSpPr>
                    <p:cNvPr id="378" name="Freeform 5">
                      <a:extLst>
                        <a:ext uri="{FF2B5EF4-FFF2-40B4-BE49-F238E27FC236}">
                          <a16:creationId xmlns:a16="http://schemas.microsoft.com/office/drawing/2014/main" id="{DE7F1376-7061-8A73-8034-0F566D6FC8E3}"/>
                        </a:ext>
                      </a:extLst>
                    </p:cNvPr>
                    <p:cNvSpPr/>
                    <p:nvPr>
                      <p:custDataLst>
                        <p:tags r:id="rId47"/>
                      </p:custDataLst>
                    </p:nvPr>
                  </p:nvSpPr>
                  <p:spPr bwMode="auto">
                    <a:xfrm>
                      <a:off x="6338025" y="3358883"/>
                      <a:ext cx="387651" cy="516498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9" name="Oval 6">
                      <a:extLst>
                        <a:ext uri="{FF2B5EF4-FFF2-40B4-BE49-F238E27FC236}">
                          <a16:creationId xmlns:a16="http://schemas.microsoft.com/office/drawing/2014/main" id="{97F0A998-3BBE-F876-4CFE-267DC43D778F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48"/>
                      </p:custDataLst>
                    </p:nvPr>
                  </p:nvSpPr>
                  <p:spPr bwMode="auto">
                    <a:xfrm>
                      <a:off x="6453705" y="3221890"/>
                      <a:ext cx="155677" cy="116166"/>
                    </a:xfrm>
                    <a:prstGeom prst="ellipse">
                      <a:avLst/>
                    </a:pr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71" name="Group 306">
                    <a:extLst>
                      <a:ext uri="{FF2B5EF4-FFF2-40B4-BE49-F238E27FC236}">
                        <a16:creationId xmlns:a16="http://schemas.microsoft.com/office/drawing/2014/main" id="{73DE9373-ACEF-7AB9-EF30-F2A9B70DF915}"/>
                      </a:ext>
                    </a:extLst>
                  </p:cNvPr>
                  <p:cNvGrpSpPr/>
                  <p:nvPr/>
                </p:nvGrpSpPr>
                <p:grpSpPr>
                  <a:xfrm>
                    <a:off x="8561506" y="2165033"/>
                    <a:ext cx="230880" cy="436993"/>
                    <a:chOff x="6495196" y="3779722"/>
                    <a:chExt cx="387651" cy="653491"/>
                  </a:xfrm>
                </p:grpSpPr>
                <p:sp>
                  <p:nvSpPr>
                    <p:cNvPr id="376" name="Freeform 5">
                      <a:extLst>
                        <a:ext uri="{FF2B5EF4-FFF2-40B4-BE49-F238E27FC236}">
                          <a16:creationId xmlns:a16="http://schemas.microsoft.com/office/drawing/2014/main" id="{E2A2C000-20F5-4B91-9FDF-0B9438F12F5F}"/>
                        </a:ext>
                      </a:extLst>
                    </p:cNvPr>
                    <p:cNvSpPr/>
                    <p:nvPr>
                      <p:custDataLst>
                        <p:tags r:id="rId45"/>
                      </p:custDataLst>
                    </p:nvPr>
                  </p:nvSpPr>
                  <p:spPr bwMode="auto">
                    <a:xfrm>
                      <a:off x="6495196" y="3916714"/>
                      <a:ext cx="387651" cy="516499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7" name="Oval 6">
                      <a:extLst>
                        <a:ext uri="{FF2B5EF4-FFF2-40B4-BE49-F238E27FC236}">
                          <a16:creationId xmlns:a16="http://schemas.microsoft.com/office/drawing/2014/main" id="{EDF5688A-97FE-C185-E339-2B1B1DB61C2A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46"/>
                      </p:custDataLst>
                    </p:nvPr>
                  </p:nvSpPr>
                  <p:spPr bwMode="auto">
                    <a:xfrm>
                      <a:off x="6610876" y="3779722"/>
                      <a:ext cx="155677" cy="116166"/>
                    </a:xfrm>
                    <a:prstGeom prst="ellipse">
                      <a:avLst/>
                    </a:pr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72" name="Group 307">
                    <a:extLst>
                      <a:ext uri="{FF2B5EF4-FFF2-40B4-BE49-F238E27FC236}">
                        <a16:creationId xmlns:a16="http://schemas.microsoft.com/office/drawing/2014/main" id="{CD3BF38B-CF04-3210-D924-9BFF9EF52627}"/>
                      </a:ext>
                    </a:extLst>
                  </p:cNvPr>
                  <p:cNvGrpSpPr/>
                  <p:nvPr/>
                </p:nvGrpSpPr>
                <p:grpSpPr>
                  <a:xfrm>
                    <a:off x="9561952" y="2044469"/>
                    <a:ext cx="230880" cy="436994"/>
                    <a:chOff x="5334147" y="3596645"/>
                    <a:chExt cx="387651" cy="653490"/>
                  </a:xfrm>
                </p:grpSpPr>
                <p:sp>
                  <p:nvSpPr>
                    <p:cNvPr id="374" name="Freeform 5">
                      <a:extLst>
                        <a:ext uri="{FF2B5EF4-FFF2-40B4-BE49-F238E27FC236}">
                          <a16:creationId xmlns:a16="http://schemas.microsoft.com/office/drawing/2014/main" id="{0AFBE84C-2A46-786D-E795-415C327B6449}"/>
                        </a:ext>
                      </a:extLst>
                    </p:cNvPr>
                    <p:cNvSpPr/>
                    <p:nvPr>
                      <p:custDataLst>
                        <p:tags r:id="rId43"/>
                      </p:custDataLst>
                    </p:nvPr>
                  </p:nvSpPr>
                  <p:spPr bwMode="auto">
                    <a:xfrm>
                      <a:off x="5334147" y="3733637"/>
                      <a:ext cx="387651" cy="516498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5" name="Oval 6">
                      <a:extLst>
                        <a:ext uri="{FF2B5EF4-FFF2-40B4-BE49-F238E27FC236}">
                          <a16:creationId xmlns:a16="http://schemas.microsoft.com/office/drawing/2014/main" id="{3A386022-C30D-3FB3-21C3-C9B7772A74AB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44"/>
                      </p:custDataLst>
                    </p:nvPr>
                  </p:nvSpPr>
                  <p:spPr bwMode="auto">
                    <a:xfrm>
                      <a:off x="5449826" y="3596645"/>
                      <a:ext cx="155677" cy="116166"/>
                    </a:xfrm>
                    <a:prstGeom prst="ellipse">
                      <a:avLst/>
                    </a:pr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pic>
                <p:nvPicPr>
                  <p:cNvPr id="373" name="Picture Placeholder 119">
                    <a:extLst>
                      <a:ext uri="{FF2B5EF4-FFF2-40B4-BE49-F238E27FC236}">
                        <a16:creationId xmlns:a16="http://schemas.microsoft.com/office/drawing/2014/main" id="{E6D245CE-6500-CE70-3F2C-473B9219CB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8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8894353" y="2131827"/>
                    <a:ext cx="573137" cy="57313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84" name="Rectangle 317">
                  <a:extLst>
                    <a:ext uri="{FF2B5EF4-FFF2-40B4-BE49-F238E27FC236}">
                      <a16:creationId xmlns:a16="http://schemas.microsoft.com/office/drawing/2014/main" id="{BA1B7925-CD3B-049B-2EF1-E929332744AC}"/>
                    </a:ext>
                  </a:extLst>
                </p:cNvPr>
                <p:cNvSpPr/>
                <p:nvPr/>
              </p:nvSpPr>
              <p:spPr>
                <a:xfrm>
                  <a:off x="6051267" y="2656285"/>
                  <a:ext cx="501366" cy="316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sz="800" dirty="0">
                      <a:solidFill>
                        <a:srgbClr val="C7463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ИТ</a:t>
                  </a:r>
                  <a:endParaRPr lang="en-US" sz="800" dirty="0">
                    <a:solidFill>
                      <a:srgbClr val="C7463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5" name="Oval 318">
                  <a:extLst>
                    <a:ext uri="{FF2B5EF4-FFF2-40B4-BE49-F238E27FC236}">
                      <a16:creationId xmlns:a16="http://schemas.microsoft.com/office/drawing/2014/main" id="{8415DADF-BF7F-BF65-1368-AFEC172B005A}"/>
                    </a:ext>
                  </a:extLst>
                </p:cNvPr>
                <p:cNvSpPr/>
                <p:nvPr/>
              </p:nvSpPr>
              <p:spPr>
                <a:xfrm>
                  <a:off x="5916086" y="3111709"/>
                  <a:ext cx="653005" cy="635058"/>
                </a:xfrm>
                <a:prstGeom prst="ellipse">
                  <a:avLst/>
                </a:prstGeom>
                <a:solidFill>
                  <a:srgbClr val="AE562C"/>
                </a:solidFill>
                <a:ln w="3175" cap="flat" cmpd="sng" algn="ctr">
                  <a:solidFill>
                    <a:srgbClr val="AE562C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6" name="Group 319">
                  <a:extLst>
                    <a:ext uri="{FF2B5EF4-FFF2-40B4-BE49-F238E27FC236}">
                      <a16:creationId xmlns:a16="http://schemas.microsoft.com/office/drawing/2014/main" id="{D09FF4E7-0E8B-9300-70A7-E9D141F08E0C}"/>
                    </a:ext>
                  </a:extLst>
                </p:cNvPr>
                <p:cNvGrpSpPr/>
                <p:nvPr/>
              </p:nvGrpSpPr>
              <p:grpSpPr>
                <a:xfrm>
                  <a:off x="5600465" y="3102488"/>
                  <a:ext cx="230880" cy="436993"/>
                  <a:chOff x="6497029" y="3510476"/>
                  <a:chExt cx="387651" cy="653489"/>
                </a:xfrm>
                <a:solidFill>
                  <a:srgbClr val="AE562C"/>
                </a:solidFill>
              </p:grpSpPr>
              <p:sp>
                <p:nvSpPr>
                  <p:cNvPr id="366" name="Freeform 5">
                    <a:extLst>
                      <a:ext uri="{FF2B5EF4-FFF2-40B4-BE49-F238E27FC236}">
                        <a16:creationId xmlns:a16="http://schemas.microsoft.com/office/drawing/2014/main" id="{C5C614E5-08D9-8411-4EDB-EE60AE921E22}"/>
                      </a:ext>
                    </a:extLst>
                  </p:cNvPr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6497029" y="3647468"/>
                    <a:ext cx="387651" cy="516497"/>
                  </a:xfrm>
                  <a:custGeom>
                    <a:avLst/>
                    <a:gdLst>
                      <a:gd name="T0" fmla="*/ 264 w 264"/>
                      <a:gd name="T1" fmla="*/ 90 h 470"/>
                      <a:gd name="T2" fmla="*/ 174 w 264"/>
                      <a:gd name="T3" fmla="*/ 0 h 470"/>
                      <a:gd name="T4" fmla="*/ 91 w 264"/>
                      <a:gd name="T5" fmla="*/ 0 h 470"/>
                      <a:gd name="T6" fmla="*/ 0 w 264"/>
                      <a:gd name="T7" fmla="*/ 90 h 470"/>
                      <a:gd name="T8" fmla="*/ 0 w 264"/>
                      <a:gd name="T9" fmla="*/ 91 h 470"/>
                      <a:gd name="T10" fmla="*/ 0 w 264"/>
                      <a:gd name="T11" fmla="*/ 216 h 470"/>
                      <a:gd name="T12" fmla="*/ 23 w 264"/>
                      <a:gd name="T13" fmla="*/ 238 h 470"/>
                      <a:gd name="T14" fmla="*/ 45 w 264"/>
                      <a:gd name="T15" fmla="*/ 216 h 470"/>
                      <a:gd name="T16" fmla="*/ 45 w 264"/>
                      <a:gd name="T17" fmla="*/ 190 h 470"/>
                      <a:gd name="T18" fmla="*/ 45 w 264"/>
                      <a:gd name="T19" fmla="*/ 169 h 470"/>
                      <a:gd name="T20" fmla="*/ 45 w 264"/>
                      <a:gd name="T21" fmla="*/ 100 h 470"/>
                      <a:gd name="T22" fmla="*/ 53 w 264"/>
                      <a:gd name="T23" fmla="*/ 91 h 470"/>
                      <a:gd name="T24" fmla="*/ 62 w 264"/>
                      <a:gd name="T25" fmla="*/ 100 h 470"/>
                      <a:gd name="T26" fmla="*/ 62 w 264"/>
                      <a:gd name="T27" fmla="*/ 177 h 470"/>
                      <a:gd name="T28" fmla="*/ 62 w 264"/>
                      <a:gd name="T29" fmla="*/ 190 h 470"/>
                      <a:gd name="T30" fmla="*/ 62 w 264"/>
                      <a:gd name="T31" fmla="*/ 236 h 470"/>
                      <a:gd name="T32" fmla="*/ 62 w 264"/>
                      <a:gd name="T33" fmla="*/ 253 h 470"/>
                      <a:gd name="T34" fmla="*/ 62 w 264"/>
                      <a:gd name="T35" fmla="*/ 442 h 470"/>
                      <a:gd name="T36" fmla="*/ 90 w 264"/>
                      <a:gd name="T37" fmla="*/ 470 h 470"/>
                      <a:gd name="T38" fmla="*/ 118 w 264"/>
                      <a:gd name="T39" fmla="*/ 442 h 470"/>
                      <a:gd name="T40" fmla="*/ 118 w 264"/>
                      <a:gd name="T41" fmla="*/ 253 h 470"/>
                      <a:gd name="T42" fmla="*/ 147 w 264"/>
                      <a:gd name="T43" fmla="*/ 253 h 470"/>
                      <a:gd name="T44" fmla="*/ 147 w 264"/>
                      <a:gd name="T45" fmla="*/ 442 h 470"/>
                      <a:gd name="T46" fmla="*/ 175 w 264"/>
                      <a:gd name="T47" fmla="*/ 470 h 470"/>
                      <a:gd name="T48" fmla="*/ 203 w 264"/>
                      <a:gd name="T49" fmla="*/ 442 h 470"/>
                      <a:gd name="T50" fmla="*/ 203 w 264"/>
                      <a:gd name="T51" fmla="*/ 253 h 470"/>
                      <a:gd name="T52" fmla="*/ 203 w 264"/>
                      <a:gd name="T53" fmla="*/ 236 h 470"/>
                      <a:gd name="T54" fmla="*/ 203 w 264"/>
                      <a:gd name="T55" fmla="*/ 190 h 470"/>
                      <a:gd name="T56" fmla="*/ 203 w 264"/>
                      <a:gd name="T57" fmla="*/ 177 h 470"/>
                      <a:gd name="T58" fmla="*/ 203 w 264"/>
                      <a:gd name="T59" fmla="*/ 100 h 470"/>
                      <a:gd name="T60" fmla="*/ 211 w 264"/>
                      <a:gd name="T61" fmla="*/ 91 h 470"/>
                      <a:gd name="T62" fmla="*/ 220 w 264"/>
                      <a:gd name="T63" fmla="*/ 100 h 470"/>
                      <a:gd name="T64" fmla="*/ 220 w 264"/>
                      <a:gd name="T65" fmla="*/ 169 h 470"/>
                      <a:gd name="T66" fmla="*/ 220 w 264"/>
                      <a:gd name="T67" fmla="*/ 190 h 470"/>
                      <a:gd name="T68" fmla="*/ 220 w 264"/>
                      <a:gd name="T69" fmla="*/ 216 h 470"/>
                      <a:gd name="T70" fmla="*/ 242 w 264"/>
                      <a:gd name="T71" fmla="*/ 238 h 470"/>
                      <a:gd name="T72" fmla="*/ 264 w 264"/>
                      <a:gd name="T73" fmla="*/ 216 h 470"/>
                      <a:gd name="T74" fmla="*/ 264 w 264"/>
                      <a:gd name="T75" fmla="*/ 91 h 470"/>
                      <a:gd name="T76" fmla="*/ 264 w 264"/>
                      <a:gd name="T77" fmla="*/ 90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64" h="470">
                        <a:moveTo>
                          <a:pt x="264" y="90"/>
                        </a:moveTo>
                        <a:cubicBezTo>
                          <a:pt x="264" y="40"/>
                          <a:pt x="223" y="0"/>
                          <a:pt x="174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41" y="0"/>
                          <a:pt x="1" y="40"/>
                          <a:pt x="0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28"/>
                          <a:pt x="10" y="238"/>
                          <a:pt x="23" y="238"/>
                        </a:cubicBezTo>
                        <a:cubicBezTo>
                          <a:pt x="35" y="238"/>
                          <a:pt x="45" y="228"/>
                          <a:pt x="45" y="216"/>
                        </a:cubicBezTo>
                        <a:cubicBezTo>
                          <a:pt x="45" y="190"/>
                          <a:pt x="45" y="190"/>
                          <a:pt x="45" y="190"/>
                        </a:cubicBezTo>
                        <a:cubicBezTo>
                          <a:pt x="45" y="169"/>
                          <a:pt x="45" y="169"/>
                          <a:pt x="45" y="169"/>
                        </a:cubicBezTo>
                        <a:cubicBezTo>
                          <a:pt x="45" y="100"/>
                          <a:pt x="45" y="100"/>
                          <a:pt x="45" y="100"/>
                        </a:cubicBezTo>
                        <a:cubicBezTo>
                          <a:pt x="45" y="95"/>
                          <a:pt x="49" y="91"/>
                          <a:pt x="53" y="91"/>
                        </a:cubicBezTo>
                        <a:cubicBezTo>
                          <a:pt x="58" y="91"/>
                          <a:pt x="62" y="95"/>
                          <a:pt x="62" y="100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62" y="236"/>
                          <a:pt x="62" y="236"/>
                          <a:pt x="62" y="236"/>
                        </a:cubicBezTo>
                        <a:cubicBezTo>
                          <a:pt x="62" y="253"/>
                          <a:pt x="62" y="253"/>
                          <a:pt x="62" y="253"/>
                        </a:cubicBezTo>
                        <a:cubicBezTo>
                          <a:pt x="62" y="442"/>
                          <a:pt x="62" y="442"/>
                          <a:pt x="62" y="442"/>
                        </a:cubicBezTo>
                        <a:cubicBezTo>
                          <a:pt x="62" y="458"/>
                          <a:pt x="74" y="470"/>
                          <a:pt x="90" y="470"/>
                        </a:cubicBezTo>
                        <a:cubicBezTo>
                          <a:pt x="105" y="470"/>
                          <a:pt x="118" y="458"/>
                          <a:pt x="118" y="442"/>
                        </a:cubicBezTo>
                        <a:cubicBezTo>
                          <a:pt x="118" y="253"/>
                          <a:pt x="118" y="253"/>
                          <a:pt x="118" y="253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47" y="458"/>
                          <a:pt x="159" y="470"/>
                          <a:pt x="175" y="470"/>
                        </a:cubicBezTo>
                        <a:cubicBezTo>
                          <a:pt x="190" y="470"/>
                          <a:pt x="203" y="458"/>
                          <a:pt x="203" y="442"/>
                        </a:cubicBezTo>
                        <a:cubicBezTo>
                          <a:pt x="203" y="253"/>
                          <a:pt x="203" y="253"/>
                          <a:pt x="203" y="253"/>
                        </a:cubicBezTo>
                        <a:cubicBezTo>
                          <a:pt x="203" y="236"/>
                          <a:pt x="203" y="236"/>
                          <a:pt x="203" y="236"/>
                        </a:cubicBezTo>
                        <a:cubicBezTo>
                          <a:pt x="203" y="190"/>
                          <a:pt x="203" y="190"/>
                          <a:pt x="203" y="190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3" y="100"/>
                          <a:pt x="203" y="100"/>
                          <a:pt x="203" y="100"/>
                        </a:cubicBezTo>
                        <a:cubicBezTo>
                          <a:pt x="203" y="95"/>
                          <a:pt x="207" y="91"/>
                          <a:pt x="211" y="91"/>
                        </a:cubicBezTo>
                        <a:cubicBezTo>
                          <a:pt x="216" y="91"/>
                          <a:pt x="220" y="95"/>
                          <a:pt x="220" y="100"/>
                        </a:cubicBezTo>
                        <a:cubicBezTo>
                          <a:pt x="220" y="169"/>
                          <a:pt x="220" y="169"/>
                          <a:pt x="220" y="169"/>
                        </a:cubicBezTo>
                        <a:cubicBezTo>
                          <a:pt x="220" y="190"/>
                          <a:pt x="220" y="190"/>
                          <a:pt x="220" y="190"/>
                        </a:cubicBezTo>
                        <a:cubicBezTo>
                          <a:pt x="220" y="216"/>
                          <a:pt x="220" y="216"/>
                          <a:pt x="220" y="216"/>
                        </a:cubicBezTo>
                        <a:cubicBezTo>
                          <a:pt x="220" y="228"/>
                          <a:pt x="230" y="238"/>
                          <a:pt x="242" y="238"/>
                        </a:cubicBezTo>
                        <a:cubicBezTo>
                          <a:pt x="254" y="238"/>
                          <a:pt x="264" y="228"/>
                          <a:pt x="264" y="216"/>
                        </a:cubicBezTo>
                        <a:cubicBezTo>
                          <a:pt x="264" y="91"/>
                          <a:pt x="264" y="91"/>
                          <a:pt x="264" y="91"/>
                        </a:cubicBezTo>
                        <a:cubicBezTo>
                          <a:pt x="264" y="90"/>
                          <a:pt x="264" y="90"/>
                          <a:pt x="264" y="9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7" name="Oval 6">
                    <a:extLst>
                      <a:ext uri="{FF2B5EF4-FFF2-40B4-BE49-F238E27FC236}">
                        <a16:creationId xmlns:a16="http://schemas.microsoft.com/office/drawing/2014/main" id="{D1CFDB9D-165D-6570-9605-1C5E7F39E442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6612710" y="3510476"/>
                    <a:ext cx="155677" cy="11616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87" name="Group 322">
                  <a:extLst>
                    <a:ext uri="{FF2B5EF4-FFF2-40B4-BE49-F238E27FC236}">
                      <a16:creationId xmlns:a16="http://schemas.microsoft.com/office/drawing/2014/main" id="{94DA7284-BA55-FAD0-F02E-D898425D91DC}"/>
                    </a:ext>
                  </a:extLst>
                </p:cNvPr>
                <p:cNvGrpSpPr/>
                <p:nvPr/>
              </p:nvGrpSpPr>
              <p:grpSpPr>
                <a:xfrm>
                  <a:off x="6569091" y="3506300"/>
                  <a:ext cx="230880" cy="436996"/>
                  <a:chOff x="5658964" y="3100815"/>
                  <a:chExt cx="387651" cy="653494"/>
                </a:xfrm>
                <a:solidFill>
                  <a:srgbClr val="AE562C"/>
                </a:solidFill>
              </p:grpSpPr>
              <p:sp>
                <p:nvSpPr>
                  <p:cNvPr id="364" name="Freeform 5">
                    <a:extLst>
                      <a:ext uri="{FF2B5EF4-FFF2-40B4-BE49-F238E27FC236}">
                        <a16:creationId xmlns:a16="http://schemas.microsoft.com/office/drawing/2014/main" id="{EE6B0446-2CBD-1F6F-43E3-C438A09D8C05}"/>
                      </a:ext>
                    </a:extLst>
                  </p:cNvPr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5658964" y="3237809"/>
                    <a:ext cx="387651" cy="516500"/>
                  </a:xfrm>
                  <a:custGeom>
                    <a:avLst/>
                    <a:gdLst>
                      <a:gd name="T0" fmla="*/ 264 w 264"/>
                      <a:gd name="T1" fmla="*/ 90 h 470"/>
                      <a:gd name="T2" fmla="*/ 174 w 264"/>
                      <a:gd name="T3" fmla="*/ 0 h 470"/>
                      <a:gd name="T4" fmla="*/ 91 w 264"/>
                      <a:gd name="T5" fmla="*/ 0 h 470"/>
                      <a:gd name="T6" fmla="*/ 0 w 264"/>
                      <a:gd name="T7" fmla="*/ 90 h 470"/>
                      <a:gd name="T8" fmla="*/ 0 w 264"/>
                      <a:gd name="T9" fmla="*/ 91 h 470"/>
                      <a:gd name="T10" fmla="*/ 0 w 264"/>
                      <a:gd name="T11" fmla="*/ 216 h 470"/>
                      <a:gd name="T12" fmla="*/ 23 w 264"/>
                      <a:gd name="T13" fmla="*/ 238 h 470"/>
                      <a:gd name="T14" fmla="*/ 45 w 264"/>
                      <a:gd name="T15" fmla="*/ 216 h 470"/>
                      <a:gd name="T16" fmla="*/ 45 w 264"/>
                      <a:gd name="T17" fmla="*/ 190 h 470"/>
                      <a:gd name="T18" fmla="*/ 45 w 264"/>
                      <a:gd name="T19" fmla="*/ 169 h 470"/>
                      <a:gd name="T20" fmla="*/ 45 w 264"/>
                      <a:gd name="T21" fmla="*/ 100 h 470"/>
                      <a:gd name="T22" fmla="*/ 53 w 264"/>
                      <a:gd name="T23" fmla="*/ 91 h 470"/>
                      <a:gd name="T24" fmla="*/ 62 w 264"/>
                      <a:gd name="T25" fmla="*/ 100 h 470"/>
                      <a:gd name="T26" fmla="*/ 62 w 264"/>
                      <a:gd name="T27" fmla="*/ 177 h 470"/>
                      <a:gd name="T28" fmla="*/ 62 w 264"/>
                      <a:gd name="T29" fmla="*/ 190 h 470"/>
                      <a:gd name="T30" fmla="*/ 62 w 264"/>
                      <a:gd name="T31" fmla="*/ 236 h 470"/>
                      <a:gd name="T32" fmla="*/ 62 w 264"/>
                      <a:gd name="T33" fmla="*/ 253 h 470"/>
                      <a:gd name="T34" fmla="*/ 62 w 264"/>
                      <a:gd name="T35" fmla="*/ 442 h 470"/>
                      <a:gd name="T36" fmla="*/ 90 w 264"/>
                      <a:gd name="T37" fmla="*/ 470 h 470"/>
                      <a:gd name="T38" fmla="*/ 118 w 264"/>
                      <a:gd name="T39" fmla="*/ 442 h 470"/>
                      <a:gd name="T40" fmla="*/ 118 w 264"/>
                      <a:gd name="T41" fmla="*/ 253 h 470"/>
                      <a:gd name="T42" fmla="*/ 147 w 264"/>
                      <a:gd name="T43" fmla="*/ 253 h 470"/>
                      <a:gd name="T44" fmla="*/ 147 w 264"/>
                      <a:gd name="T45" fmla="*/ 442 h 470"/>
                      <a:gd name="T46" fmla="*/ 175 w 264"/>
                      <a:gd name="T47" fmla="*/ 470 h 470"/>
                      <a:gd name="T48" fmla="*/ 203 w 264"/>
                      <a:gd name="T49" fmla="*/ 442 h 470"/>
                      <a:gd name="T50" fmla="*/ 203 w 264"/>
                      <a:gd name="T51" fmla="*/ 253 h 470"/>
                      <a:gd name="T52" fmla="*/ 203 w 264"/>
                      <a:gd name="T53" fmla="*/ 236 h 470"/>
                      <a:gd name="T54" fmla="*/ 203 w 264"/>
                      <a:gd name="T55" fmla="*/ 190 h 470"/>
                      <a:gd name="T56" fmla="*/ 203 w 264"/>
                      <a:gd name="T57" fmla="*/ 177 h 470"/>
                      <a:gd name="T58" fmla="*/ 203 w 264"/>
                      <a:gd name="T59" fmla="*/ 100 h 470"/>
                      <a:gd name="T60" fmla="*/ 211 w 264"/>
                      <a:gd name="T61" fmla="*/ 91 h 470"/>
                      <a:gd name="T62" fmla="*/ 220 w 264"/>
                      <a:gd name="T63" fmla="*/ 100 h 470"/>
                      <a:gd name="T64" fmla="*/ 220 w 264"/>
                      <a:gd name="T65" fmla="*/ 169 h 470"/>
                      <a:gd name="T66" fmla="*/ 220 w 264"/>
                      <a:gd name="T67" fmla="*/ 190 h 470"/>
                      <a:gd name="T68" fmla="*/ 220 w 264"/>
                      <a:gd name="T69" fmla="*/ 216 h 470"/>
                      <a:gd name="T70" fmla="*/ 242 w 264"/>
                      <a:gd name="T71" fmla="*/ 238 h 470"/>
                      <a:gd name="T72" fmla="*/ 264 w 264"/>
                      <a:gd name="T73" fmla="*/ 216 h 470"/>
                      <a:gd name="T74" fmla="*/ 264 w 264"/>
                      <a:gd name="T75" fmla="*/ 91 h 470"/>
                      <a:gd name="T76" fmla="*/ 264 w 264"/>
                      <a:gd name="T77" fmla="*/ 90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64" h="470">
                        <a:moveTo>
                          <a:pt x="264" y="90"/>
                        </a:moveTo>
                        <a:cubicBezTo>
                          <a:pt x="264" y="40"/>
                          <a:pt x="223" y="0"/>
                          <a:pt x="174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41" y="0"/>
                          <a:pt x="1" y="40"/>
                          <a:pt x="0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28"/>
                          <a:pt x="10" y="238"/>
                          <a:pt x="23" y="238"/>
                        </a:cubicBezTo>
                        <a:cubicBezTo>
                          <a:pt x="35" y="238"/>
                          <a:pt x="45" y="228"/>
                          <a:pt x="45" y="216"/>
                        </a:cubicBezTo>
                        <a:cubicBezTo>
                          <a:pt x="45" y="190"/>
                          <a:pt x="45" y="190"/>
                          <a:pt x="45" y="190"/>
                        </a:cubicBezTo>
                        <a:cubicBezTo>
                          <a:pt x="45" y="169"/>
                          <a:pt x="45" y="169"/>
                          <a:pt x="45" y="169"/>
                        </a:cubicBezTo>
                        <a:cubicBezTo>
                          <a:pt x="45" y="100"/>
                          <a:pt x="45" y="100"/>
                          <a:pt x="45" y="100"/>
                        </a:cubicBezTo>
                        <a:cubicBezTo>
                          <a:pt x="45" y="95"/>
                          <a:pt x="49" y="91"/>
                          <a:pt x="53" y="91"/>
                        </a:cubicBezTo>
                        <a:cubicBezTo>
                          <a:pt x="58" y="91"/>
                          <a:pt x="62" y="95"/>
                          <a:pt x="62" y="100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62" y="236"/>
                          <a:pt x="62" y="236"/>
                          <a:pt x="62" y="236"/>
                        </a:cubicBezTo>
                        <a:cubicBezTo>
                          <a:pt x="62" y="253"/>
                          <a:pt x="62" y="253"/>
                          <a:pt x="62" y="253"/>
                        </a:cubicBezTo>
                        <a:cubicBezTo>
                          <a:pt x="62" y="442"/>
                          <a:pt x="62" y="442"/>
                          <a:pt x="62" y="442"/>
                        </a:cubicBezTo>
                        <a:cubicBezTo>
                          <a:pt x="62" y="458"/>
                          <a:pt x="74" y="470"/>
                          <a:pt x="90" y="470"/>
                        </a:cubicBezTo>
                        <a:cubicBezTo>
                          <a:pt x="105" y="470"/>
                          <a:pt x="118" y="458"/>
                          <a:pt x="118" y="442"/>
                        </a:cubicBezTo>
                        <a:cubicBezTo>
                          <a:pt x="118" y="253"/>
                          <a:pt x="118" y="253"/>
                          <a:pt x="118" y="253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47" y="458"/>
                          <a:pt x="159" y="470"/>
                          <a:pt x="175" y="470"/>
                        </a:cubicBezTo>
                        <a:cubicBezTo>
                          <a:pt x="190" y="470"/>
                          <a:pt x="203" y="458"/>
                          <a:pt x="203" y="442"/>
                        </a:cubicBezTo>
                        <a:cubicBezTo>
                          <a:pt x="203" y="253"/>
                          <a:pt x="203" y="253"/>
                          <a:pt x="203" y="253"/>
                        </a:cubicBezTo>
                        <a:cubicBezTo>
                          <a:pt x="203" y="236"/>
                          <a:pt x="203" y="236"/>
                          <a:pt x="203" y="236"/>
                        </a:cubicBezTo>
                        <a:cubicBezTo>
                          <a:pt x="203" y="190"/>
                          <a:pt x="203" y="190"/>
                          <a:pt x="203" y="190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3" y="100"/>
                          <a:pt x="203" y="100"/>
                          <a:pt x="203" y="100"/>
                        </a:cubicBezTo>
                        <a:cubicBezTo>
                          <a:pt x="203" y="95"/>
                          <a:pt x="207" y="91"/>
                          <a:pt x="211" y="91"/>
                        </a:cubicBezTo>
                        <a:cubicBezTo>
                          <a:pt x="216" y="91"/>
                          <a:pt x="220" y="95"/>
                          <a:pt x="220" y="100"/>
                        </a:cubicBezTo>
                        <a:cubicBezTo>
                          <a:pt x="220" y="169"/>
                          <a:pt x="220" y="169"/>
                          <a:pt x="220" y="169"/>
                        </a:cubicBezTo>
                        <a:cubicBezTo>
                          <a:pt x="220" y="190"/>
                          <a:pt x="220" y="190"/>
                          <a:pt x="220" y="190"/>
                        </a:cubicBezTo>
                        <a:cubicBezTo>
                          <a:pt x="220" y="216"/>
                          <a:pt x="220" y="216"/>
                          <a:pt x="220" y="216"/>
                        </a:cubicBezTo>
                        <a:cubicBezTo>
                          <a:pt x="220" y="228"/>
                          <a:pt x="230" y="238"/>
                          <a:pt x="242" y="238"/>
                        </a:cubicBezTo>
                        <a:cubicBezTo>
                          <a:pt x="254" y="238"/>
                          <a:pt x="264" y="228"/>
                          <a:pt x="264" y="216"/>
                        </a:cubicBezTo>
                        <a:cubicBezTo>
                          <a:pt x="264" y="91"/>
                          <a:pt x="264" y="91"/>
                          <a:pt x="264" y="91"/>
                        </a:cubicBezTo>
                        <a:cubicBezTo>
                          <a:pt x="264" y="90"/>
                          <a:pt x="264" y="90"/>
                          <a:pt x="264" y="9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5" name="Oval 6">
                    <a:extLst>
                      <a:ext uri="{FF2B5EF4-FFF2-40B4-BE49-F238E27FC236}">
                        <a16:creationId xmlns:a16="http://schemas.microsoft.com/office/drawing/2014/main" id="{A37C900E-2375-2939-40B4-633628A2D3C1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5774645" y="3100815"/>
                    <a:ext cx="155677" cy="11616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88" name="Group 325">
                  <a:extLst>
                    <a:ext uri="{FF2B5EF4-FFF2-40B4-BE49-F238E27FC236}">
                      <a16:creationId xmlns:a16="http://schemas.microsoft.com/office/drawing/2014/main" id="{75898707-2E7E-4B4D-DBB4-24A6B55FE935}"/>
                    </a:ext>
                  </a:extLst>
                </p:cNvPr>
                <p:cNvGrpSpPr/>
                <p:nvPr/>
              </p:nvGrpSpPr>
              <p:grpSpPr>
                <a:xfrm>
                  <a:off x="6574913" y="2931619"/>
                  <a:ext cx="230880" cy="436994"/>
                  <a:chOff x="5311063" y="3328545"/>
                  <a:chExt cx="387651" cy="653491"/>
                </a:xfrm>
                <a:solidFill>
                  <a:srgbClr val="AE562C"/>
                </a:solidFill>
              </p:grpSpPr>
              <p:sp>
                <p:nvSpPr>
                  <p:cNvPr id="362" name="Freeform 5">
                    <a:extLst>
                      <a:ext uri="{FF2B5EF4-FFF2-40B4-BE49-F238E27FC236}">
                        <a16:creationId xmlns:a16="http://schemas.microsoft.com/office/drawing/2014/main" id="{4A569B13-BCE6-F60A-DB7A-CA31775FC037}"/>
                      </a:ext>
                    </a:extLst>
                  </p:cNvPr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5311063" y="3465538"/>
                    <a:ext cx="387651" cy="516498"/>
                  </a:xfrm>
                  <a:custGeom>
                    <a:avLst/>
                    <a:gdLst>
                      <a:gd name="T0" fmla="*/ 264 w 264"/>
                      <a:gd name="T1" fmla="*/ 90 h 470"/>
                      <a:gd name="T2" fmla="*/ 174 w 264"/>
                      <a:gd name="T3" fmla="*/ 0 h 470"/>
                      <a:gd name="T4" fmla="*/ 91 w 264"/>
                      <a:gd name="T5" fmla="*/ 0 h 470"/>
                      <a:gd name="T6" fmla="*/ 0 w 264"/>
                      <a:gd name="T7" fmla="*/ 90 h 470"/>
                      <a:gd name="T8" fmla="*/ 0 w 264"/>
                      <a:gd name="T9" fmla="*/ 91 h 470"/>
                      <a:gd name="T10" fmla="*/ 0 w 264"/>
                      <a:gd name="T11" fmla="*/ 216 h 470"/>
                      <a:gd name="T12" fmla="*/ 23 w 264"/>
                      <a:gd name="T13" fmla="*/ 238 h 470"/>
                      <a:gd name="T14" fmla="*/ 45 w 264"/>
                      <a:gd name="T15" fmla="*/ 216 h 470"/>
                      <a:gd name="T16" fmla="*/ 45 w 264"/>
                      <a:gd name="T17" fmla="*/ 190 h 470"/>
                      <a:gd name="T18" fmla="*/ 45 w 264"/>
                      <a:gd name="T19" fmla="*/ 169 h 470"/>
                      <a:gd name="T20" fmla="*/ 45 w 264"/>
                      <a:gd name="T21" fmla="*/ 100 h 470"/>
                      <a:gd name="T22" fmla="*/ 53 w 264"/>
                      <a:gd name="T23" fmla="*/ 91 h 470"/>
                      <a:gd name="T24" fmla="*/ 62 w 264"/>
                      <a:gd name="T25" fmla="*/ 100 h 470"/>
                      <a:gd name="T26" fmla="*/ 62 w 264"/>
                      <a:gd name="T27" fmla="*/ 177 h 470"/>
                      <a:gd name="T28" fmla="*/ 62 w 264"/>
                      <a:gd name="T29" fmla="*/ 190 h 470"/>
                      <a:gd name="T30" fmla="*/ 62 w 264"/>
                      <a:gd name="T31" fmla="*/ 236 h 470"/>
                      <a:gd name="T32" fmla="*/ 62 w 264"/>
                      <a:gd name="T33" fmla="*/ 253 h 470"/>
                      <a:gd name="T34" fmla="*/ 62 w 264"/>
                      <a:gd name="T35" fmla="*/ 442 h 470"/>
                      <a:gd name="T36" fmla="*/ 90 w 264"/>
                      <a:gd name="T37" fmla="*/ 470 h 470"/>
                      <a:gd name="T38" fmla="*/ 118 w 264"/>
                      <a:gd name="T39" fmla="*/ 442 h 470"/>
                      <a:gd name="T40" fmla="*/ 118 w 264"/>
                      <a:gd name="T41" fmla="*/ 253 h 470"/>
                      <a:gd name="T42" fmla="*/ 147 w 264"/>
                      <a:gd name="T43" fmla="*/ 253 h 470"/>
                      <a:gd name="T44" fmla="*/ 147 w 264"/>
                      <a:gd name="T45" fmla="*/ 442 h 470"/>
                      <a:gd name="T46" fmla="*/ 175 w 264"/>
                      <a:gd name="T47" fmla="*/ 470 h 470"/>
                      <a:gd name="T48" fmla="*/ 203 w 264"/>
                      <a:gd name="T49" fmla="*/ 442 h 470"/>
                      <a:gd name="T50" fmla="*/ 203 w 264"/>
                      <a:gd name="T51" fmla="*/ 253 h 470"/>
                      <a:gd name="T52" fmla="*/ 203 w 264"/>
                      <a:gd name="T53" fmla="*/ 236 h 470"/>
                      <a:gd name="T54" fmla="*/ 203 w 264"/>
                      <a:gd name="T55" fmla="*/ 190 h 470"/>
                      <a:gd name="T56" fmla="*/ 203 w 264"/>
                      <a:gd name="T57" fmla="*/ 177 h 470"/>
                      <a:gd name="T58" fmla="*/ 203 w 264"/>
                      <a:gd name="T59" fmla="*/ 100 h 470"/>
                      <a:gd name="T60" fmla="*/ 211 w 264"/>
                      <a:gd name="T61" fmla="*/ 91 h 470"/>
                      <a:gd name="T62" fmla="*/ 220 w 264"/>
                      <a:gd name="T63" fmla="*/ 100 h 470"/>
                      <a:gd name="T64" fmla="*/ 220 w 264"/>
                      <a:gd name="T65" fmla="*/ 169 h 470"/>
                      <a:gd name="T66" fmla="*/ 220 w 264"/>
                      <a:gd name="T67" fmla="*/ 190 h 470"/>
                      <a:gd name="T68" fmla="*/ 220 w 264"/>
                      <a:gd name="T69" fmla="*/ 216 h 470"/>
                      <a:gd name="T70" fmla="*/ 242 w 264"/>
                      <a:gd name="T71" fmla="*/ 238 h 470"/>
                      <a:gd name="T72" fmla="*/ 264 w 264"/>
                      <a:gd name="T73" fmla="*/ 216 h 470"/>
                      <a:gd name="T74" fmla="*/ 264 w 264"/>
                      <a:gd name="T75" fmla="*/ 91 h 470"/>
                      <a:gd name="T76" fmla="*/ 264 w 264"/>
                      <a:gd name="T77" fmla="*/ 90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64" h="470">
                        <a:moveTo>
                          <a:pt x="264" y="90"/>
                        </a:moveTo>
                        <a:cubicBezTo>
                          <a:pt x="264" y="40"/>
                          <a:pt x="223" y="0"/>
                          <a:pt x="174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41" y="0"/>
                          <a:pt x="1" y="40"/>
                          <a:pt x="0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28"/>
                          <a:pt x="10" y="238"/>
                          <a:pt x="23" y="238"/>
                        </a:cubicBezTo>
                        <a:cubicBezTo>
                          <a:pt x="35" y="238"/>
                          <a:pt x="45" y="228"/>
                          <a:pt x="45" y="216"/>
                        </a:cubicBezTo>
                        <a:cubicBezTo>
                          <a:pt x="45" y="190"/>
                          <a:pt x="45" y="190"/>
                          <a:pt x="45" y="190"/>
                        </a:cubicBezTo>
                        <a:cubicBezTo>
                          <a:pt x="45" y="169"/>
                          <a:pt x="45" y="169"/>
                          <a:pt x="45" y="169"/>
                        </a:cubicBezTo>
                        <a:cubicBezTo>
                          <a:pt x="45" y="100"/>
                          <a:pt x="45" y="100"/>
                          <a:pt x="45" y="100"/>
                        </a:cubicBezTo>
                        <a:cubicBezTo>
                          <a:pt x="45" y="95"/>
                          <a:pt x="49" y="91"/>
                          <a:pt x="53" y="91"/>
                        </a:cubicBezTo>
                        <a:cubicBezTo>
                          <a:pt x="58" y="91"/>
                          <a:pt x="62" y="95"/>
                          <a:pt x="62" y="100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62" y="236"/>
                          <a:pt x="62" y="236"/>
                          <a:pt x="62" y="236"/>
                        </a:cubicBezTo>
                        <a:cubicBezTo>
                          <a:pt x="62" y="253"/>
                          <a:pt x="62" y="253"/>
                          <a:pt x="62" y="253"/>
                        </a:cubicBezTo>
                        <a:cubicBezTo>
                          <a:pt x="62" y="442"/>
                          <a:pt x="62" y="442"/>
                          <a:pt x="62" y="442"/>
                        </a:cubicBezTo>
                        <a:cubicBezTo>
                          <a:pt x="62" y="458"/>
                          <a:pt x="74" y="470"/>
                          <a:pt x="90" y="470"/>
                        </a:cubicBezTo>
                        <a:cubicBezTo>
                          <a:pt x="105" y="470"/>
                          <a:pt x="118" y="458"/>
                          <a:pt x="118" y="442"/>
                        </a:cubicBezTo>
                        <a:cubicBezTo>
                          <a:pt x="118" y="253"/>
                          <a:pt x="118" y="253"/>
                          <a:pt x="118" y="253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47" y="458"/>
                          <a:pt x="159" y="470"/>
                          <a:pt x="175" y="470"/>
                        </a:cubicBezTo>
                        <a:cubicBezTo>
                          <a:pt x="190" y="470"/>
                          <a:pt x="203" y="458"/>
                          <a:pt x="203" y="442"/>
                        </a:cubicBezTo>
                        <a:cubicBezTo>
                          <a:pt x="203" y="253"/>
                          <a:pt x="203" y="253"/>
                          <a:pt x="203" y="253"/>
                        </a:cubicBezTo>
                        <a:cubicBezTo>
                          <a:pt x="203" y="236"/>
                          <a:pt x="203" y="236"/>
                          <a:pt x="203" y="236"/>
                        </a:cubicBezTo>
                        <a:cubicBezTo>
                          <a:pt x="203" y="190"/>
                          <a:pt x="203" y="190"/>
                          <a:pt x="203" y="190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3" y="100"/>
                          <a:pt x="203" y="100"/>
                          <a:pt x="203" y="100"/>
                        </a:cubicBezTo>
                        <a:cubicBezTo>
                          <a:pt x="203" y="95"/>
                          <a:pt x="207" y="91"/>
                          <a:pt x="211" y="91"/>
                        </a:cubicBezTo>
                        <a:cubicBezTo>
                          <a:pt x="216" y="91"/>
                          <a:pt x="220" y="95"/>
                          <a:pt x="220" y="100"/>
                        </a:cubicBezTo>
                        <a:cubicBezTo>
                          <a:pt x="220" y="169"/>
                          <a:pt x="220" y="169"/>
                          <a:pt x="220" y="169"/>
                        </a:cubicBezTo>
                        <a:cubicBezTo>
                          <a:pt x="220" y="190"/>
                          <a:pt x="220" y="190"/>
                          <a:pt x="220" y="190"/>
                        </a:cubicBezTo>
                        <a:cubicBezTo>
                          <a:pt x="220" y="216"/>
                          <a:pt x="220" y="216"/>
                          <a:pt x="220" y="216"/>
                        </a:cubicBezTo>
                        <a:cubicBezTo>
                          <a:pt x="220" y="228"/>
                          <a:pt x="230" y="238"/>
                          <a:pt x="242" y="238"/>
                        </a:cubicBezTo>
                        <a:cubicBezTo>
                          <a:pt x="254" y="238"/>
                          <a:pt x="264" y="228"/>
                          <a:pt x="264" y="216"/>
                        </a:cubicBezTo>
                        <a:cubicBezTo>
                          <a:pt x="264" y="91"/>
                          <a:pt x="264" y="91"/>
                          <a:pt x="264" y="91"/>
                        </a:cubicBezTo>
                        <a:cubicBezTo>
                          <a:pt x="264" y="90"/>
                          <a:pt x="264" y="90"/>
                          <a:pt x="264" y="9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3" name="Oval 6">
                    <a:extLst>
                      <a:ext uri="{FF2B5EF4-FFF2-40B4-BE49-F238E27FC236}">
                        <a16:creationId xmlns:a16="http://schemas.microsoft.com/office/drawing/2014/main" id="{0D6456BB-D99E-2F22-A4CC-3D87948C18ED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5426742" y="3328545"/>
                    <a:ext cx="155677" cy="11616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89" name="Group 328">
                  <a:extLst>
                    <a:ext uri="{FF2B5EF4-FFF2-40B4-BE49-F238E27FC236}">
                      <a16:creationId xmlns:a16="http://schemas.microsoft.com/office/drawing/2014/main" id="{1F53A20F-14AB-98C8-BF49-97AF5B1208CD}"/>
                    </a:ext>
                  </a:extLst>
                </p:cNvPr>
                <p:cNvGrpSpPr/>
                <p:nvPr/>
              </p:nvGrpSpPr>
              <p:grpSpPr>
                <a:xfrm>
                  <a:off x="6207582" y="3761991"/>
                  <a:ext cx="230880" cy="436994"/>
                  <a:chOff x="5716970" y="3736535"/>
                  <a:chExt cx="387651" cy="653491"/>
                </a:xfrm>
                <a:solidFill>
                  <a:srgbClr val="AE562C"/>
                </a:solidFill>
              </p:grpSpPr>
              <p:sp>
                <p:nvSpPr>
                  <p:cNvPr id="360" name="Freeform 5">
                    <a:extLst>
                      <a:ext uri="{FF2B5EF4-FFF2-40B4-BE49-F238E27FC236}">
                        <a16:creationId xmlns:a16="http://schemas.microsoft.com/office/drawing/2014/main" id="{016A9426-D31C-627B-F089-102BBD8AA44A}"/>
                      </a:ext>
                    </a:extLst>
                  </p:cNvPr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5716970" y="3873528"/>
                    <a:ext cx="387651" cy="516498"/>
                  </a:xfrm>
                  <a:custGeom>
                    <a:avLst/>
                    <a:gdLst>
                      <a:gd name="T0" fmla="*/ 264 w 264"/>
                      <a:gd name="T1" fmla="*/ 90 h 470"/>
                      <a:gd name="T2" fmla="*/ 174 w 264"/>
                      <a:gd name="T3" fmla="*/ 0 h 470"/>
                      <a:gd name="T4" fmla="*/ 91 w 264"/>
                      <a:gd name="T5" fmla="*/ 0 h 470"/>
                      <a:gd name="T6" fmla="*/ 0 w 264"/>
                      <a:gd name="T7" fmla="*/ 90 h 470"/>
                      <a:gd name="T8" fmla="*/ 0 w 264"/>
                      <a:gd name="T9" fmla="*/ 91 h 470"/>
                      <a:gd name="T10" fmla="*/ 0 w 264"/>
                      <a:gd name="T11" fmla="*/ 216 h 470"/>
                      <a:gd name="T12" fmla="*/ 23 w 264"/>
                      <a:gd name="T13" fmla="*/ 238 h 470"/>
                      <a:gd name="T14" fmla="*/ 45 w 264"/>
                      <a:gd name="T15" fmla="*/ 216 h 470"/>
                      <a:gd name="T16" fmla="*/ 45 w 264"/>
                      <a:gd name="T17" fmla="*/ 190 h 470"/>
                      <a:gd name="T18" fmla="*/ 45 w 264"/>
                      <a:gd name="T19" fmla="*/ 169 h 470"/>
                      <a:gd name="T20" fmla="*/ 45 w 264"/>
                      <a:gd name="T21" fmla="*/ 100 h 470"/>
                      <a:gd name="T22" fmla="*/ 53 w 264"/>
                      <a:gd name="T23" fmla="*/ 91 h 470"/>
                      <a:gd name="T24" fmla="*/ 62 w 264"/>
                      <a:gd name="T25" fmla="*/ 100 h 470"/>
                      <a:gd name="T26" fmla="*/ 62 w 264"/>
                      <a:gd name="T27" fmla="*/ 177 h 470"/>
                      <a:gd name="T28" fmla="*/ 62 w 264"/>
                      <a:gd name="T29" fmla="*/ 190 h 470"/>
                      <a:gd name="T30" fmla="*/ 62 w 264"/>
                      <a:gd name="T31" fmla="*/ 236 h 470"/>
                      <a:gd name="T32" fmla="*/ 62 w 264"/>
                      <a:gd name="T33" fmla="*/ 253 h 470"/>
                      <a:gd name="T34" fmla="*/ 62 w 264"/>
                      <a:gd name="T35" fmla="*/ 442 h 470"/>
                      <a:gd name="T36" fmla="*/ 90 w 264"/>
                      <a:gd name="T37" fmla="*/ 470 h 470"/>
                      <a:gd name="T38" fmla="*/ 118 w 264"/>
                      <a:gd name="T39" fmla="*/ 442 h 470"/>
                      <a:gd name="T40" fmla="*/ 118 w 264"/>
                      <a:gd name="T41" fmla="*/ 253 h 470"/>
                      <a:gd name="T42" fmla="*/ 147 w 264"/>
                      <a:gd name="T43" fmla="*/ 253 h 470"/>
                      <a:gd name="T44" fmla="*/ 147 w 264"/>
                      <a:gd name="T45" fmla="*/ 442 h 470"/>
                      <a:gd name="T46" fmla="*/ 175 w 264"/>
                      <a:gd name="T47" fmla="*/ 470 h 470"/>
                      <a:gd name="T48" fmla="*/ 203 w 264"/>
                      <a:gd name="T49" fmla="*/ 442 h 470"/>
                      <a:gd name="T50" fmla="*/ 203 w 264"/>
                      <a:gd name="T51" fmla="*/ 253 h 470"/>
                      <a:gd name="T52" fmla="*/ 203 w 264"/>
                      <a:gd name="T53" fmla="*/ 236 h 470"/>
                      <a:gd name="T54" fmla="*/ 203 w 264"/>
                      <a:gd name="T55" fmla="*/ 190 h 470"/>
                      <a:gd name="T56" fmla="*/ 203 w 264"/>
                      <a:gd name="T57" fmla="*/ 177 h 470"/>
                      <a:gd name="T58" fmla="*/ 203 w 264"/>
                      <a:gd name="T59" fmla="*/ 100 h 470"/>
                      <a:gd name="T60" fmla="*/ 211 w 264"/>
                      <a:gd name="T61" fmla="*/ 91 h 470"/>
                      <a:gd name="T62" fmla="*/ 220 w 264"/>
                      <a:gd name="T63" fmla="*/ 100 h 470"/>
                      <a:gd name="T64" fmla="*/ 220 w 264"/>
                      <a:gd name="T65" fmla="*/ 169 h 470"/>
                      <a:gd name="T66" fmla="*/ 220 w 264"/>
                      <a:gd name="T67" fmla="*/ 190 h 470"/>
                      <a:gd name="T68" fmla="*/ 220 w 264"/>
                      <a:gd name="T69" fmla="*/ 216 h 470"/>
                      <a:gd name="T70" fmla="*/ 242 w 264"/>
                      <a:gd name="T71" fmla="*/ 238 h 470"/>
                      <a:gd name="T72" fmla="*/ 264 w 264"/>
                      <a:gd name="T73" fmla="*/ 216 h 470"/>
                      <a:gd name="T74" fmla="*/ 264 w 264"/>
                      <a:gd name="T75" fmla="*/ 91 h 470"/>
                      <a:gd name="T76" fmla="*/ 264 w 264"/>
                      <a:gd name="T77" fmla="*/ 90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64" h="470">
                        <a:moveTo>
                          <a:pt x="264" y="90"/>
                        </a:moveTo>
                        <a:cubicBezTo>
                          <a:pt x="264" y="40"/>
                          <a:pt x="223" y="0"/>
                          <a:pt x="174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41" y="0"/>
                          <a:pt x="1" y="40"/>
                          <a:pt x="0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28"/>
                          <a:pt x="10" y="238"/>
                          <a:pt x="23" y="238"/>
                        </a:cubicBezTo>
                        <a:cubicBezTo>
                          <a:pt x="35" y="238"/>
                          <a:pt x="45" y="228"/>
                          <a:pt x="45" y="216"/>
                        </a:cubicBezTo>
                        <a:cubicBezTo>
                          <a:pt x="45" y="190"/>
                          <a:pt x="45" y="190"/>
                          <a:pt x="45" y="190"/>
                        </a:cubicBezTo>
                        <a:cubicBezTo>
                          <a:pt x="45" y="169"/>
                          <a:pt x="45" y="169"/>
                          <a:pt x="45" y="169"/>
                        </a:cubicBezTo>
                        <a:cubicBezTo>
                          <a:pt x="45" y="100"/>
                          <a:pt x="45" y="100"/>
                          <a:pt x="45" y="100"/>
                        </a:cubicBezTo>
                        <a:cubicBezTo>
                          <a:pt x="45" y="95"/>
                          <a:pt x="49" y="91"/>
                          <a:pt x="53" y="91"/>
                        </a:cubicBezTo>
                        <a:cubicBezTo>
                          <a:pt x="58" y="91"/>
                          <a:pt x="62" y="95"/>
                          <a:pt x="62" y="100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62" y="236"/>
                          <a:pt x="62" y="236"/>
                          <a:pt x="62" y="236"/>
                        </a:cubicBezTo>
                        <a:cubicBezTo>
                          <a:pt x="62" y="253"/>
                          <a:pt x="62" y="253"/>
                          <a:pt x="62" y="253"/>
                        </a:cubicBezTo>
                        <a:cubicBezTo>
                          <a:pt x="62" y="442"/>
                          <a:pt x="62" y="442"/>
                          <a:pt x="62" y="442"/>
                        </a:cubicBezTo>
                        <a:cubicBezTo>
                          <a:pt x="62" y="458"/>
                          <a:pt x="74" y="470"/>
                          <a:pt x="90" y="470"/>
                        </a:cubicBezTo>
                        <a:cubicBezTo>
                          <a:pt x="105" y="470"/>
                          <a:pt x="118" y="458"/>
                          <a:pt x="118" y="442"/>
                        </a:cubicBezTo>
                        <a:cubicBezTo>
                          <a:pt x="118" y="253"/>
                          <a:pt x="118" y="253"/>
                          <a:pt x="118" y="253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47" y="458"/>
                          <a:pt x="159" y="470"/>
                          <a:pt x="175" y="470"/>
                        </a:cubicBezTo>
                        <a:cubicBezTo>
                          <a:pt x="190" y="470"/>
                          <a:pt x="203" y="458"/>
                          <a:pt x="203" y="442"/>
                        </a:cubicBezTo>
                        <a:cubicBezTo>
                          <a:pt x="203" y="253"/>
                          <a:pt x="203" y="253"/>
                          <a:pt x="203" y="253"/>
                        </a:cubicBezTo>
                        <a:cubicBezTo>
                          <a:pt x="203" y="236"/>
                          <a:pt x="203" y="236"/>
                          <a:pt x="203" y="236"/>
                        </a:cubicBezTo>
                        <a:cubicBezTo>
                          <a:pt x="203" y="190"/>
                          <a:pt x="203" y="190"/>
                          <a:pt x="203" y="190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3" y="100"/>
                          <a:pt x="203" y="100"/>
                          <a:pt x="203" y="100"/>
                        </a:cubicBezTo>
                        <a:cubicBezTo>
                          <a:pt x="203" y="95"/>
                          <a:pt x="207" y="91"/>
                          <a:pt x="211" y="91"/>
                        </a:cubicBezTo>
                        <a:cubicBezTo>
                          <a:pt x="216" y="91"/>
                          <a:pt x="220" y="95"/>
                          <a:pt x="220" y="100"/>
                        </a:cubicBezTo>
                        <a:cubicBezTo>
                          <a:pt x="220" y="169"/>
                          <a:pt x="220" y="169"/>
                          <a:pt x="220" y="169"/>
                        </a:cubicBezTo>
                        <a:cubicBezTo>
                          <a:pt x="220" y="190"/>
                          <a:pt x="220" y="190"/>
                          <a:pt x="220" y="190"/>
                        </a:cubicBezTo>
                        <a:cubicBezTo>
                          <a:pt x="220" y="216"/>
                          <a:pt x="220" y="216"/>
                          <a:pt x="220" y="216"/>
                        </a:cubicBezTo>
                        <a:cubicBezTo>
                          <a:pt x="220" y="228"/>
                          <a:pt x="230" y="238"/>
                          <a:pt x="242" y="238"/>
                        </a:cubicBezTo>
                        <a:cubicBezTo>
                          <a:pt x="254" y="238"/>
                          <a:pt x="264" y="228"/>
                          <a:pt x="264" y="216"/>
                        </a:cubicBezTo>
                        <a:cubicBezTo>
                          <a:pt x="264" y="91"/>
                          <a:pt x="264" y="91"/>
                          <a:pt x="264" y="91"/>
                        </a:cubicBezTo>
                        <a:cubicBezTo>
                          <a:pt x="264" y="90"/>
                          <a:pt x="264" y="90"/>
                          <a:pt x="264" y="9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1" name="Oval 6">
                    <a:extLst>
                      <a:ext uri="{FF2B5EF4-FFF2-40B4-BE49-F238E27FC236}">
                        <a16:creationId xmlns:a16="http://schemas.microsoft.com/office/drawing/2014/main" id="{E136B9BB-698E-873B-3369-A8E2EE9CAB1D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5832649" y="3736535"/>
                    <a:ext cx="155677" cy="11616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90" name="Group 331">
                  <a:extLst>
                    <a:ext uri="{FF2B5EF4-FFF2-40B4-BE49-F238E27FC236}">
                      <a16:creationId xmlns:a16="http://schemas.microsoft.com/office/drawing/2014/main" id="{DA8C611D-47D0-3A89-DB7A-F05D05E13C17}"/>
                    </a:ext>
                  </a:extLst>
                </p:cNvPr>
                <p:cNvGrpSpPr/>
                <p:nvPr/>
              </p:nvGrpSpPr>
              <p:grpSpPr>
                <a:xfrm>
                  <a:off x="5786641" y="3624404"/>
                  <a:ext cx="230880" cy="436994"/>
                  <a:chOff x="6405516" y="3218628"/>
                  <a:chExt cx="387651" cy="653491"/>
                </a:xfrm>
                <a:solidFill>
                  <a:srgbClr val="AE562C"/>
                </a:solidFill>
              </p:grpSpPr>
              <p:sp>
                <p:nvSpPr>
                  <p:cNvPr id="358" name="Freeform 5">
                    <a:extLst>
                      <a:ext uri="{FF2B5EF4-FFF2-40B4-BE49-F238E27FC236}">
                        <a16:creationId xmlns:a16="http://schemas.microsoft.com/office/drawing/2014/main" id="{7142D8D2-45D6-B158-7F39-A5FE775FE49C}"/>
                      </a:ext>
                    </a:extLst>
                  </p:cNvPr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6405516" y="3355621"/>
                    <a:ext cx="387651" cy="516498"/>
                  </a:xfrm>
                  <a:custGeom>
                    <a:avLst/>
                    <a:gdLst>
                      <a:gd name="T0" fmla="*/ 264 w 264"/>
                      <a:gd name="T1" fmla="*/ 90 h 470"/>
                      <a:gd name="T2" fmla="*/ 174 w 264"/>
                      <a:gd name="T3" fmla="*/ 0 h 470"/>
                      <a:gd name="T4" fmla="*/ 91 w 264"/>
                      <a:gd name="T5" fmla="*/ 0 h 470"/>
                      <a:gd name="T6" fmla="*/ 0 w 264"/>
                      <a:gd name="T7" fmla="*/ 90 h 470"/>
                      <a:gd name="T8" fmla="*/ 0 w 264"/>
                      <a:gd name="T9" fmla="*/ 91 h 470"/>
                      <a:gd name="T10" fmla="*/ 0 w 264"/>
                      <a:gd name="T11" fmla="*/ 216 h 470"/>
                      <a:gd name="T12" fmla="*/ 23 w 264"/>
                      <a:gd name="T13" fmla="*/ 238 h 470"/>
                      <a:gd name="T14" fmla="*/ 45 w 264"/>
                      <a:gd name="T15" fmla="*/ 216 h 470"/>
                      <a:gd name="T16" fmla="*/ 45 w 264"/>
                      <a:gd name="T17" fmla="*/ 190 h 470"/>
                      <a:gd name="T18" fmla="*/ 45 w 264"/>
                      <a:gd name="T19" fmla="*/ 169 h 470"/>
                      <a:gd name="T20" fmla="*/ 45 w 264"/>
                      <a:gd name="T21" fmla="*/ 100 h 470"/>
                      <a:gd name="T22" fmla="*/ 53 w 264"/>
                      <a:gd name="T23" fmla="*/ 91 h 470"/>
                      <a:gd name="T24" fmla="*/ 62 w 264"/>
                      <a:gd name="T25" fmla="*/ 100 h 470"/>
                      <a:gd name="T26" fmla="*/ 62 w 264"/>
                      <a:gd name="T27" fmla="*/ 177 h 470"/>
                      <a:gd name="T28" fmla="*/ 62 w 264"/>
                      <a:gd name="T29" fmla="*/ 190 h 470"/>
                      <a:gd name="T30" fmla="*/ 62 w 264"/>
                      <a:gd name="T31" fmla="*/ 236 h 470"/>
                      <a:gd name="T32" fmla="*/ 62 w 264"/>
                      <a:gd name="T33" fmla="*/ 253 h 470"/>
                      <a:gd name="T34" fmla="*/ 62 w 264"/>
                      <a:gd name="T35" fmla="*/ 442 h 470"/>
                      <a:gd name="T36" fmla="*/ 90 w 264"/>
                      <a:gd name="T37" fmla="*/ 470 h 470"/>
                      <a:gd name="T38" fmla="*/ 118 w 264"/>
                      <a:gd name="T39" fmla="*/ 442 h 470"/>
                      <a:gd name="T40" fmla="*/ 118 w 264"/>
                      <a:gd name="T41" fmla="*/ 253 h 470"/>
                      <a:gd name="T42" fmla="*/ 147 w 264"/>
                      <a:gd name="T43" fmla="*/ 253 h 470"/>
                      <a:gd name="T44" fmla="*/ 147 w 264"/>
                      <a:gd name="T45" fmla="*/ 442 h 470"/>
                      <a:gd name="T46" fmla="*/ 175 w 264"/>
                      <a:gd name="T47" fmla="*/ 470 h 470"/>
                      <a:gd name="T48" fmla="*/ 203 w 264"/>
                      <a:gd name="T49" fmla="*/ 442 h 470"/>
                      <a:gd name="T50" fmla="*/ 203 w 264"/>
                      <a:gd name="T51" fmla="*/ 253 h 470"/>
                      <a:gd name="T52" fmla="*/ 203 w 264"/>
                      <a:gd name="T53" fmla="*/ 236 h 470"/>
                      <a:gd name="T54" fmla="*/ 203 w 264"/>
                      <a:gd name="T55" fmla="*/ 190 h 470"/>
                      <a:gd name="T56" fmla="*/ 203 w 264"/>
                      <a:gd name="T57" fmla="*/ 177 h 470"/>
                      <a:gd name="T58" fmla="*/ 203 w 264"/>
                      <a:gd name="T59" fmla="*/ 100 h 470"/>
                      <a:gd name="T60" fmla="*/ 211 w 264"/>
                      <a:gd name="T61" fmla="*/ 91 h 470"/>
                      <a:gd name="T62" fmla="*/ 220 w 264"/>
                      <a:gd name="T63" fmla="*/ 100 h 470"/>
                      <a:gd name="T64" fmla="*/ 220 w 264"/>
                      <a:gd name="T65" fmla="*/ 169 h 470"/>
                      <a:gd name="T66" fmla="*/ 220 w 264"/>
                      <a:gd name="T67" fmla="*/ 190 h 470"/>
                      <a:gd name="T68" fmla="*/ 220 w 264"/>
                      <a:gd name="T69" fmla="*/ 216 h 470"/>
                      <a:gd name="T70" fmla="*/ 242 w 264"/>
                      <a:gd name="T71" fmla="*/ 238 h 470"/>
                      <a:gd name="T72" fmla="*/ 264 w 264"/>
                      <a:gd name="T73" fmla="*/ 216 h 470"/>
                      <a:gd name="T74" fmla="*/ 264 w 264"/>
                      <a:gd name="T75" fmla="*/ 91 h 470"/>
                      <a:gd name="T76" fmla="*/ 264 w 264"/>
                      <a:gd name="T77" fmla="*/ 90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64" h="470">
                        <a:moveTo>
                          <a:pt x="264" y="90"/>
                        </a:moveTo>
                        <a:cubicBezTo>
                          <a:pt x="264" y="40"/>
                          <a:pt x="223" y="0"/>
                          <a:pt x="174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41" y="0"/>
                          <a:pt x="1" y="40"/>
                          <a:pt x="0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28"/>
                          <a:pt x="10" y="238"/>
                          <a:pt x="23" y="238"/>
                        </a:cubicBezTo>
                        <a:cubicBezTo>
                          <a:pt x="35" y="238"/>
                          <a:pt x="45" y="228"/>
                          <a:pt x="45" y="216"/>
                        </a:cubicBezTo>
                        <a:cubicBezTo>
                          <a:pt x="45" y="190"/>
                          <a:pt x="45" y="190"/>
                          <a:pt x="45" y="190"/>
                        </a:cubicBezTo>
                        <a:cubicBezTo>
                          <a:pt x="45" y="169"/>
                          <a:pt x="45" y="169"/>
                          <a:pt x="45" y="169"/>
                        </a:cubicBezTo>
                        <a:cubicBezTo>
                          <a:pt x="45" y="100"/>
                          <a:pt x="45" y="100"/>
                          <a:pt x="45" y="100"/>
                        </a:cubicBezTo>
                        <a:cubicBezTo>
                          <a:pt x="45" y="95"/>
                          <a:pt x="49" y="91"/>
                          <a:pt x="53" y="91"/>
                        </a:cubicBezTo>
                        <a:cubicBezTo>
                          <a:pt x="58" y="91"/>
                          <a:pt x="62" y="95"/>
                          <a:pt x="62" y="100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62" y="236"/>
                          <a:pt x="62" y="236"/>
                          <a:pt x="62" y="236"/>
                        </a:cubicBezTo>
                        <a:cubicBezTo>
                          <a:pt x="62" y="253"/>
                          <a:pt x="62" y="253"/>
                          <a:pt x="62" y="253"/>
                        </a:cubicBezTo>
                        <a:cubicBezTo>
                          <a:pt x="62" y="442"/>
                          <a:pt x="62" y="442"/>
                          <a:pt x="62" y="442"/>
                        </a:cubicBezTo>
                        <a:cubicBezTo>
                          <a:pt x="62" y="458"/>
                          <a:pt x="74" y="470"/>
                          <a:pt x="90" y="470"/>
                        </a:cubicBezTo>
                        <a:cubicBezTo>
                          <a:pt x="105" y="470"/>
                          <a:pt x="118" y="458"/>
                          <a:pt x="118" y="442"/>
                        </a:cubicBezTo>
                        <a:cubicBezTo>
                          <a:pt x="118" y="253"/>
                          <a:pt x="118" y="253"/>
                          <a:pt x="118" y="253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47" y="458"/>
                          <a:pt x="159" y="470"/>
                          <a:pt x="175" y="470"/>
                        </a:cubicBezTo>
                        <a:cubicBezTo>
                          <a:pt x="190" y="470"/>
                          <a:pt x="203" y="458"/>
                          <a:pt x="203" y="442"/>
                        </a:cubicBezTo>
                        <a:cubicBezTo>
                          <a:pt x="203" y="253"/>
                          <a:pt x="203" y="253"/>
                          <a:pt x="203" y="253"/>
                        </a:cubicBezTo>
                        <a:cubicBezTo>
                          <a:pt x="203" y="236"/>
                          <a:pt x="203" y="236"/>
                          <a:pt x="203" y="236"/>
                        </a:cubicBezTo>
                        <a:cubicBezTo>
                          <a:pt x="203" y="190"/>
                          <a:pt x="203" y="190"/>
                          <a:pt x="203" y="190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3" y="100"/>
                          <a:pt x="203" y="100"/>
                          <a:pt x="203" y="100"/>
                        </a:cubicBezTo>
                        <a:cubicBezTo>
                          <a:pt x="203" y="95"/>
                          <a:pt x="207" y="91"/>
                          <a:pt x="211" y="91"/>
                        </a:cubicBezTo>
                        <a:cubicBezTo>
                          <a:pt x="216" y="91"/>
                          <a:pt x="220" y="95"/>
                          <a:pt x="220" y="100"/>
                        </a:cubicBezTo>
                        <a:cubicBezTo>
                          <a:pt x="220" y="169"/>
                          <a:pt x="220" y="169"/>
                          <a:pt x="220" y="169"/>
                        </a:cubicBezTo>
                        <a:cubicBezTo>
                          <a:pt x="220" y="190"/>
                          <a:pt x="220" y="190"/>
                          <a:pt x="220" y="190"/>
                        </a:cubicBezTo>
                        <a:cubicBezTo>
                          <a:pt x="220" y="216"/>
                          <a:pt x="220" y="216"/>
                          <a:pt x="220" y="216"/>
                        </a:cubicBezTo>
                        <a:cubicBezTo>
                          <a:pt x="220" y="228"/>
                          <a:pt x="230" y="238"/>
                          <a:pt x="242" y="238"/>
                        </a:cubicBezTo>
                        <a:cubicBezTo>
                          <a:pt x="254" y="238"/>
                          <a:pt x="264" y="228"/>
                          <a:pt x="264" y="216"/>
                        </a:cubicBezTo>
                        <a:cubicBezTo>
                          <a:pt x="264" y="91"/>
                          <a:pt x="264" y="91"/>
                          <a:pt x="264" y="91"/>
                        </a:cubicBezTo>
                        <a:cubicBezTo>
                          <a:pt x="264" y="90"/>
                          <a:pt x="264" y="90"/>
                          <a:pt x="264" y="9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9" name="Oval 6">
                    <a:extLst>
                      <a:ext uri="{FF2B5EF4-FFF2-40B4-BE49-F238E27FC236}">
                        <a16:creationId xmlns:a16="http://schemas.microsoft.com/office/drawing/2014/main" id="{D397C7D4-0062-19BB-B0D3-4002D7A80CBE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6521195" y="3218628"/>
                    <a:ext cx="155677" cy="11616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291" name="Picture Placeholder 64">
                  <a:extLst>
                    <a:ext uri="{FF2B5EF4-FFF2-40B4-BE49-F238E27FC236}">
                      <a16:creationId xmlns:a16="http://schemas.microsoft.com/office/drawing/2014/main" id="{AACCE360-9B8C-01CC-815C-B5EAE409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1"/>
                    </a:ext>
                  </a:extLst>
                </a:blip>
                <a:srcRect l="85" r="85"/>
                <a:stretch>
                  <a:fillRect/>
                </a:stretch>
              </p:blipFill>
              <p:spPr>
                <a:xfrm>
                  <a:off x="5962712" y="3136633"/>
                  <a:ext cx="576001" cy="576001"/>
                </a:xfrm>
                <a:prstGeom prst="rect">
                  <a:avLst/>
                </a:prstGeom>
              </p:spPr>
            </p:pic>
            <p:sp>
              <p:nvSpPr>
                <p:cNvPr id="292" name="Freeform 193">
                  <a:extLst>
                    <a:ext uri="{FF2B5EF4-FFF2-40B4-BE49-F238E27FC236}">
                      <a16:creationId xmlns:a16="http://schemas.microsoft.com/office/drawing/2014/main" id="{7D40EED7-E07B-5A68-89B3-90D13E540C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30912" y="3577753"/>
                  <a:ext cx="989956" cy="989958"/>
                </a:xfrm>
                <a:custGeom>
                  <a:avLst/>
                  <a:gdLst>
                    <a:gd name="connsiteX0" fmla="*/ 0 w 1147239"/>
                    <a:gd name="connsiteY0" fmla="*/ 573620 h 1147239"/>
                    <a:gd name="connsiteX1" fmla="*/ 573620 w 1147239"/>
                    <a:gd name="connsiteY1" fmla="*/ 0 h 1147239"/>
                    <a:gd name="connsiteX2" fmla="*/ 1147240 w 1147239"/>
                    <a:gd name="connsiteY2" fmla="*/ 573620 h 1147239"/>
                    <a:gd name="connsiteX3" fmla="*/ 573620 w 1147239"/>
                    <a:gd name="connsiteY3" fmla="*/ 1147240 h 1147239"/>
                    <a:gd name="connsiteX4" fmla="*/ 0 w 1147239"/>
                    <a:gd name="connsiteY4" fmla="*/ 573620 h 1147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7239" h="1147239">
                      <a:moveTo>
                        <a:pt x="0" y="573620"/>
                      </a:moveTo>
                      <a:cubicBezTo>
                        <a:pt x="0" y="256818"/>
                        <a:pt x="256818" y="0"/>
                        <a:pt x="573620" y="0"/>
                      </a:cubicBezTo>
                      <a:cubicBezTo>
                        <a:pt x="890422" y="0"/>
                        <a:pt x="1147240" y="256818"/>
                        <a:pt x="1147240" y="573620"/>
                      </a:cubicBezTo>
                      <a:cubicBezTo>
                        <a:pt x="1147240" y="890422"/>
                        <a:pt x="890422" y="1147240"/>
                        <a:pt x="573620" y="1147240"/>
                      </a:cubicBezTo>
                      <a:cubicBezTo>
                        <a:pt x="256818" y="1147240"/>
                        <a:pt x="0" y="890422"/>
                        <a:pt x="0" y="573620"/>
                      </a:cubicBezTo>
                      <a:close/>
                    </a:path>
                  </a:pathLst>
                </a:custGeom>
                <a:solidFill>
                  <a:srgbClr val="2B6242"/>
                </a:solidFill>
                <a:ln w="92075">
                  <a:noFill/>
                </a:ln>
                <a:effectLst/>
              </p:spPr>
              <p:txBody>
                <a:bodyPr spcFirstLastPara="0" vert="horz" wrap="none" lIns="300134" tIns="300134" rIns="300134" bIns="300134" numCol="1" spcCol="1270" anchor="ctr" anchorCtr="0">
                  <a:noAutofit/>
                </a:bodyPr>
                <a:lstStyle/>
                <a:p>
                  <a:pPr marL="0" marR="0" lvl="0" indent="0" algn="ctr" defTabSz="888756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3" name="Picture Placeholder 110">
                  <a:extLst>
                    <a:ext uri="{FF2B5EF4-FFF2-40B4-BE49-F238E27FC236}">
                      <a16:creationId xmlns:a16="http://schemas.microsoft.com/office/drawing/2014/main" id="{F8D970A8-22A9-E1D4-A100-D5E1A2918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5"/>
                    </a:ext>
                  </a:extLst>
                </a:blip>
                <a:srcRect l="85" r="85"/>
                <a:stretch>
                  <a:fillRect/>
                </a:stretch>
              </p:blipFill>
              <p:spPr>
                <a:xfrm>
                  <a:off x="4169303" y="3555630"/>
                  <a:ext cx="713119" cy="738324"/>
                </a:xfrm>
                <a:prstGeom prst="rect">
                  <a:avLst/>
                </a:prstGeom>
              </p:spPr>
            </p:pic>
            <p:cxnSp>
              <p:nvCxnSpPr>
                <p:cNvPr id="294" name="Straight Connector 337">
                  <a:extLst>
                    <a:ext uri="{FF2B5EF4-FFF2-40B4-BE49-F238E27FC236}">
                      <a16:creationId xmlns:a16="http://schemas.microsoft.com/office/drawing/2014/main" id="{D203AF5E-4048-3AA0-56C3-214E69C7AB9E}"/>
                    </a:ext>
                  </a:extLst>
                </p:cNvPr>
                <p:cNvCxnSpPr>
                  <a:cxnSpLocks/>
                  <a:endCxn id="368" idx="4"/>
                </p:cNvCxnSpPr>
                <p:nvPr/>
              </p:nvCxnSpPr>
              <p:spPr>
                <a:xfrm flipH="1" flipV="1">
                  <a:off x="4386836" y="2869272"/>
                  <a:ext cx="69318" cy="77302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C5967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5" name="Straight Connector 338">
                  <a:extLst>
                    <a:ext uri="{FF2B5EF4-FFF2-40B4-BE49-F238E27FC236}">
                      <a16:creationId xmlns:a16="http://schemas.microsoft.com/office/drawing/2014/main" id="{55AD09F4-2299-17CD-4BDC-3C41DD317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72175" y="4408826"/>
                  <a:ext cx="308173" cy="3461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74634">
                      <a:lumMod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6" name="Straight Connector 339">
                  <a:extLst>
                    <a:ext uri="{FF2B5EF4-FFF2-40B4-BE49-F238E27FC236}">
                      <a16:creationId xmlns:a16="http://schemas.microsoft.com/office/drawing/2014/main" id="{E23D077A-F70B-F28D-1FD9-5BF449F984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71829" y="3530391"/>
                  <a:ext cx="1019683" cy="37322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E562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297" name="Group 340">
                  <a:extLst>
                    <a:ext uri="{FF2B5EF4-FFF2-40B4-BE49-F238E27FC236}">
                      <a16:creationId xmlns:a16="http://schemas.microsoft.com/office/drawing/2014/main" id="{10C44F6B-FD8E-9E3A-6BD7-983B8577F434}"/>
                    </a:ext>
                  </a:extLst>
                </p:cNvPr>
                <p:cNvGrpSpPr/>
                <p:nvPr/>
              </p:nvGrpSpPr>
              <p:grpSpPr>
                <a:xfrm>
                  <a:off x="1866608" y="2583310"/>
                  <a:ext cx="1817999" cy="1818001"/>
                  <a:chOff x="6339835" y="2431712"/>
                  <a:chExt cx="1818000" cy="1818000"/>
                </a:xfrm>
              </p:grpSpPr>
              <p:sp>
                <p:nvSpPr>
                  <p:cNvPr id="335" name="Oval 341">
                    <a:extLst>
                      <a:ext uri="{FF2B5EF4-FFF2-40B4-BE49-F238E27FC236}">
                        <a16:creationId xmlns:a16="http://schemas.microsoft.com/office/drawing/2014/main" id="{5BF785A0-A642-14A7-EC05-E26B9819B305}"/>
                      </a:ext>
                    </a:extLst>
                  </p:cNvPr>
                  <p:cNvSpPr/>
                  <p:nvPr/>
                </p:nvSpPr>
                <p:spPr>
                  <a:xfrm>
                    <a:off x="6339835" y="2431712"/>
                    <a:ext cx="1818000" cy="1818000"/>
                  </a:xfrm>
                  <a:prstGeom prst="ellipse">
                    <a:avLst/>
                  </a:prstGeom>
                  <a:solidFill>
                    <a:srgbClr val="759C6C">
                      <a:lumMod val="40000"/>
                      <a:lumOff val="60000"/>
                      <a:alpha val="58000"/>
                    </a:srgbClr>
                  </a:solidFill>
                  <a:ln w="317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CFBF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36" name="Group 342">
                    <a:extLst>
                      <a:ext uri="{FF2B5EF4-FFF2-40B4-BE49-F238E27FC236}">
                        <a16:creationId xmlns:a16="http://schemas.microsoft.com/office/drawing/2014/main" id="{6CFE3B08-3081-6FD7-75AC-B670DD1BD0D3}"/>
                      </a:ext>
                    </a:extLst>
                  </p:cNvPr>
                  <p:cNvGrpSpPr/>
                  <p:nvPr/>
                </p:nvGrpSpPr>
                <p:grpSpPr>
                  <a:xfrm>
                    <a:off x="6593337" y="2476670"/>
                    <a:ext cx="1263974" cy="1613141"/>
                    <a:chOff x="6377010" y="2408139"/>
                    <a:chExt cx="1263974" cy="1613141"/>
                  </a:xfrm>
                </p:grpSpPr>
                <p:grpSp>
                  <p:nvGrpSpPr>
                    <p:cNvPr id="339" name="Group 345">
                      <a:extLst>
                        <a:ext uri="{FF2B5EF4-FFF2-40B4-BE49-F238E27FC236}">
                          <a16:creationId xmlns:a16="http://schemas.microsoft.com/office/drawing/2014/main" id="{9118B30D-CA01-EEC5-4C19-3CD8CC6857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77010" y="2408139"/>
                      <a:ext cx="1216215" cy="1613141"/>
                      <a:chOff x="6870950" y="2110850"/>
                      <a:chExt cx="1216215" cy="1613141"/>
                    </a:xfrm>
                  </p:grpSpPr>
                  <p:grpSp>
                    <p:nvGrpSpPr>
                      <p:cNvPr id="342" name="Group 348">
                        <a:extLst>
                          <a:ext uri="{FF2B5EF4-FFF2-40B4-BE49-F238E27FC236}">
                            <a16:creationId xmlns:a16="http://schemas.microsoft.com/office/drawing/2014/main" id="{4ABF575A-7B76-EAA2-C58D-27170B1C4C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70950" y="2544327"/>
                        <a:ext cx="230880" cy="436994"/>
                        <a:chOff x="6509914" y="3502675"/>
                        <a:chExt cx="387651" cy="653491"/>
                      </a:xfrm>
                      <a:solidFill>
                        <a:srgbClr val="759C6C"/>
                      </a:solidFill>
                    </p:grpSpPr>
                    <p:sp>
                      <p:nvSpPr>
                        <p:cNvPr id="356" name="Freeform 5">
                          <a:extLst>
                            <a:ext uri="{FF2B5EF4-FFF2-40B4-BE49-F238E27FC236}">
                              <a16:creationId xmlns:a16="http://schemas.microsoft.com/office/drawing/2014/main" id="{B10AD6C4-70C7-BCD0-E03D-0FFC13EAB426}"/>
                            </a:ext>
                          </a:extLst>
                        </p:cNvPr>
                        <p:cNvSpPr/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>
                          <a:off x="6509914" y="3639668"/>
                          <a:ext cx="387651" cy="516498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Oval 6">
                          <a:extLst>
                            <a:ext uri="{FF2B5EF4-FFF2-40B4-BE49-F238E27FC236}">
                              <a16:creationId xmlns:a16="http://schemas.microsoft.com/office/drawing/2014/main" id="{6D8B7313-0964-EB36-DB33-F29C052C06F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>
                          <a:off x="6625595" y="3502675"/>
                          <a:ext cx="155677" cy="11616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43" name="Group 349">
                        <a:extLst>
                          <a:ext uri="{FF2B5EF4-FFF2-40B4-BE49-F238E27FC236}">
                            <a16:creationId xmlns:a16="http://schemas.microsoft.com/office/drawing/2014/main" id="{7A8BAB19-3B3E-FACE-0C0F-DB2034AEF5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26023" y="3217349"/>
                        <a:ext cx="230880" cy="436993"/>
                        <a:chOff x="6402667" y="3263977"/>
                        <a:chExt cx="387651" cy="653489"/>
                      </a:xfrm>
                      <a:solidFill>
                        <a:srgbClr val="759C6C"/>
                      </a:solidFill>
                    </p:grpSpPr>
                    <p:sp>
                      <p:nvSpPr>
                        <p:cNvPr id="354" name="Freeform 5">
                          <a:extLst>
                            <a:ext uri="{FF2B5EF4-FFF2-40B4-BE49-F238E27FC236}">
                              <a16:creationId xmlns:a16="http://schemas.microsoft.com/office/drawing/2014/main" id="{92881DED-B006-91AF-6B33-3C4D967B2D32}"/>
                            </a:ext>
                          </a:extLst>
                        </p:cNvPr>
                        <p:cNvSpPr/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6402667" y="3400968"/>
                          <a:ext cx="387651" cy="516498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Oval 6">
                          <a:extLst>
                            <a:ext uri="{FF2B5EF4-FFF2-40B4-BE49-F238E27FC236}">
                              <a16:creationId xmlns:a16="http://schemas.microsoft.com/office/drawing/2014/main" id="{57E46167-FAF1-4CC3-06C5-87F4BB609A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6518346" y="3263977"/>
                          <a:ext cx="155677" cy="11616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44" name="Group 350">
                        <a:extLst>
                          <a:ext uri="{FF2B5EF4-FFF2-40B4-BE49-F238E27FC236}">
                            <a16:creationId xmlns:a16="http://schemas.microsoft.com/office/drawing/2014/main" id="{EF2F94AB-E958-CC11-5FB3-08B5CBFA8D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47451" y="3210339"/>
                        <a:ext cx="230880" cy="436994"/>
                        <a:chOff x="5584635" y="3312647"/>
                        <a:chExt cx="387651" cy="653492"/>
                      </a:xfrm>
                      <a:solidFill>
                        <a:srgbClr val="759C6C"/>
                      </a:solidFill>
                    </p:grpSpPr>
                    <p:sp>
                      <p:nvSpPr>
                        <p:cNvPr id="352" name="Freeform 5">
                          <a:extLst>
                            <a:ext uri="{FF2B5EF4-FFF2-40B4-BE49-F238E27FC236}">
                              <a16:creationId xmlns:a16="http://schemas.microsoft.com/office/drawing/2014/main" id="{F1156371-EF2B-28D5-CFCB-772728260F30}"/>
                            </a:ext>
                          </a:extLst>
                        </p:cNvPr>
                        <p:cNvSpPr/>
                        <p:nvPr>
                          <p:custDataLst>
                            <p:tags r:id="rId27"/>
                          </p:custDataLst>
                        </p:nvPr>
                      </p:nvSpPr>
                      <p:spPr bwMode="auto">
                        <a:xfrm>
                          <a:off x="5584635" y="3449640"/>
                          <a:ext cx="387651" cy="516499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Oval 6">
                          <a:extLst>
                            <a:ext uri="{FF2B5EF4-FFF2-40B4-BE49-F238E27FC236}">
                              <a16:creationId xmlns:a16="http://schemas.microsoft.com/office/drawing/2014/main" id="{8C29F0A5-A731-F587-C2E2-DAA0B00AB3C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5700314" y="3312647"/>
                          <a:ext cx="155677" cy="11616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45" name="Group 351">
                        <a:extLst>
                          <a:ext uri="{FF2B5EF4-FFF2-40B4-BE49-F238E27FC236}">
                            <a16:creationId xmlns:a16="http://schemas.microsoft.com/office/drawing/2014/main" id="{A52D457E-BB15-12CA-CC8F-6256CCC273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86475" y="3277580"/>
                        <a:ext cx="230880" cy="446411"/>
                        <a:chOff x="5842193" y="5376219"/>
                        <a:chExt cx="387651" cy="667573"/>
                      </a:xfrm>
                      <a:solidFill>
                        <a:srgbClr val="759C6C"/>
                      </a:solidFill>
                    </p:grpSpPr>
                    <p:sp>
                      <p:nvSpPr>
                        <p:cNvPr id="350" name="Freeform 5">
                          <a:extLst>
                            <a:ext uri="{FF2B5EF4-FFF2-40B4-BE49-F238E27FC236}">
                              <a16:creationId xmlns:a16="http://schemas.microsoft.com/office/drawing/2014/main" id="{EF601B21-CA3C-BFA7-F979-F3D147BD1E42}"/>
                            </a:ext>
                          </a:extLst>
                        </p:cNvPr>
                        <p:cNvSpPr/>
                        <p:nvPr>
                          <p:custDataLst>
                            <p:tags r:id="rId25"/>
                          </p:custDataLst>
                        </p:nvPr>
                      </p:nvSpPr>
                      <p:spPr bwMode="auto">
                        <a:xfrm>
                          <a:off x="5842193" y="5527294"/>
                          <a:ext cx="387651" cy="516498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1" name="Oval 6">
                          <a:extLst>
                            <a:ext uri="{FF2B5EF4-FFF2-40B4-BE49-F238E27FC236}">
                              <a16:creationId xmlns:a16="http://schemas.microsoft.com/office/drawing/2014/main" id="{28440345-1A12-9141-62EA-B268568E652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26"/>
                          </p:custDataLst>
                        </p:nvPr>
                      </p:nvSpPr>
                      <p:spPr bwMode="auto">
                        <a:xfrm>
                          <a:off x="5942969" y="5376219"/>
                          <a:ext cx="155677" cy="11616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46" name="Group 352">
                        <a:extLst>
                          <a:ext uri="{FF2B5EF4-FFF2-40B4-BE49-F238E27FC236}">
                            <a16:creationId xmlns:a16="http://schemas.microsoft.com/office/drawing/2014/main" id="{94E7DFDD-F8BD-971D-3F5F-C0F31AD0C3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02163" y="2110850"/>
                        <a:ext cx="1085002" cy="1167461"/>
                        <a:chOff x="6989557" y="2126616"/>
                        <a:chExt cx="1085002" cy="1167461"/>
                      </a:xfrm>
                    </p:grpSpPr>
                    <p:sp>
                      <p:nvSpPr>
                        <p:cNvPr id="347" name="Rectangle 353">
                          <a:extLst>
                            <a:ext uri="{FF2B5EF4-FFF2-40B4-BE49-F238E27FC236}">
                              <a16:creationId xmlns:a16="http://schemas.microsoft.com/office/drawing/2014/main" id="{A5A5053C-D8AA-1937-F6C2-25072702B0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89557" y="2126616"/>
                          <a:ext cx="1085002" cy="497475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59C6C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Маркетинг Сбыт</a:t>
                          </a:r>
                          <a:endParaRPr kumimoji="0" lang="en-US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759C6C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8" name="Oval 354">
                          <a:extLst>
                            <a:ext uri="{FF2B5EF4-FFF2-40B4-BE49-F238E27FC236}">
                              <a16:creationId xmlns:a16="http://schemas.microsoft.com/office/drawing/2014/main" id="{32DAB9DF-FF84-B779-AC91-8E617C3478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70225" y="2659019"/>
                          <a:ext cx="653004" cy="635058"/>
                        </a:xfrm>
                        <a:prstGeom prst="ellipse">
                          <a:avLst/>
                        </a:prstGeom>
                        <a:solidFill>
                          <a:srgbClr val="759C6C"/>
                        </a:solidFill>
                        <a:ln w="3175" cap="flat" cmpd="sng" algn="ctr">
                          <a:solidFill>
                            <a:srgbClr val="759C6C"/>
                          </a:solidFill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CFBF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p:txBody>
                    </p:sp>
                    <p:pic>
                      <p:nvPicPr>
                        <p:cNvPr id="349" name="Picture Placeholder 90">
                          <a:extLst>
                            <a:ext uri="{FF2B5EF4-FFF2-40B4-BE49-F238E27FC236}">
                              <a16:creationId xmlns:a16="http://schemas.microsoft.com/office/drawing/2014/main" id="{5C491EF8-3398-0503-6D58-C5BD9B88DF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2" cstate="hq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103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7199821" y="2659782"/>
                          <a:ext cx="572400" cy="5724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sp>
                  <p:nvSpPr>
                    <p:cNvPr id="340" name="Freeform 5">
                      <a:extLst>
                        <a:ext uri="{FF2B5EF4-FFF2-40B4-BE49-F238E27FC236}">
                          <a16:creationId xmlns:a16="http://schemas.microsoft.com/office/drawing/2014/main" id="{57491EA4-7295-3843-D02A-059F4CEC3A6B}"/>
                        </a:ext>
                      </a:extLst>
                    </p:cNvPr>
                    <p:cNvSpPr/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7410104" y="2938449"/>
                      <a:ext cx="230880" cy="345386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759C6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1" name="Oval 6">
                      <a:extLst>
                        <a:ext uri="{FF2B5EF4-FFF2-40B4-BE49-F238E27FC236}">
                          <a16:creationId xmlns:a16="http://schemas.microsoft.com/office/drawing/2014/main" id="{4668FA98-0F67-7021-3BA0-E61E97C25A60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7479001" y="2846841"/>
                      <a:ext cx="92719" cy="77681"/>
                    </a:xfrm>
                    <a:prstGeom prst="ellipse">
                      <a:avLst/>
                    </a:prstGeom>
                    <a:solidFill>
                      <a:srgbClr val="759C6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37" name="Freeform 5">
                    <a:extLst>
                      <a:ext uri="{FF2B5EF4-FFF2-40B4-BE49-F238E27FC236}">
                        <a16:creationId xmlns:a16="http://schemas.microsoft.com/office/drawing/2014/main" id="{C93AF4EE-1896-67D9-AA5F-57D09FCAB72A}"/>
                      </a:ext>
                    </a:extLst>
                  </p:cNvPr>
                  <p:cNvSpPr/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6542849" y="3452264"/>
                    <a:ext cx="230880" cy="345386"/>
                  </a:xfrm>
                  <a:custGeom>
                    <a:avLst/>
                    <a:gdLst>
                      <a:gd name="T0" fmla="*/ 264 w 264"/>
                      <a:gd name="T1" fmla="*/ 90 h 470"/>
                      <a:gd name="T2" fmla="*/ 174 w 264"/>
                      <a:gd name="T3" fmla="*/ 0 h 470"/>
                      <a:gd name="T4" fmla="*/ 91 w 264"/>
                      <a:gd name="T5" fmla="*/ 0 h 470"/>
                      <a:gd name="T6" fmla="*/ 0 w 264"/>
                      <a:gd name="T7" fmla="*/ 90 h 470"/>
                      <a:gd name="T8" fmla="*/ 0 w 264"/>
                      <a:gd name="T9" fmla="*/ 91 h 470"/>
                      <a:gd name="T10" fmla="*/ 0 w 264"/>
                      <a:gd name="T11" fmla="*/ 216 h 470"/>
                      <a:gd name="T12" fmla="*/ 23 w 264"/>
                      <a:gd name="T13" fmla="*/ 238 h 470"/>
                      <a:gd name="T14" fmla="*/ 45 w 264"/>
                      <a:gd name="T15" fmla="*/ 216 h 470"/>
                      <a:gd name="T16" fmla="*/ 45 w 264"/>
                      <a:gd name="T17" fmla="*/ 190 h 470"/>
                      <a:gd name="T18" fmla="*/ 45 w 264"/>
                      <a:gd name="T19" fmla="*/ 169 h 470"/>
                      <a:gd name="T20" fmla="*/ 45 w 264"/>
                      <a:gd name="T21" fmla="*/ 100 h 470"/>
                      <a:gd name="T22" fmla="*/ 53 w 264"/>
                      <a:gd name="T23" fmla="*/ 91 h 470"/>
                      <a:gd name="T24" fmla="*/ 62 w 264"/>
                      <a:gd name="T25" fmla="*/ 100 h 470"/>
                      <a:gd name="T26" fmla="*/ 62 w 264"/>
                      <a:gd name="T27" fmla="*/ 177 h 470"/>
                      <a:gd name="T28" fmla="*/ 62 w 264"/>
                      <a:gd name="T29" fmla="*/ 190 h 470"/>
                      <a:gd name="T30" fmla="*/ 62 w 264"/>
                      <a:gd name="T31" fmla="*/ 236 h 470"/>
                      <a:gd name="T32" fmla="*/ 62 w 264"/>
                      <a:gd name="T33" fmla="*/ 253 h 470"/>
                      <a:gd name="T34" fmla="*/ 62 w 264"/>
                      <a:gd name="T35" fmla="*/ 442 h 470"/>
                      <a:gd name="T36" fmla="*/ 90 w 264"/>
                      <a:gd name="T37" fmla="*/ 470 h 470"/>
                      <a:gd name="T38" fmla="*/ 118 w 264"/>
                      <a:gd name="T39" fmla="*/ 442 h 470"/>
                      <a:gd name="T40" fmla="*/ 118 w 264"/>
                      <a:gd name="T41" fmla="*/ 253 h 470"/>
                      <a:gd name="T42" fmla="*/ 147 w 264"/>
                      <a:gd name="T43" fmla="*/ 253 h 470"/>
                      <a:gd name="T44" fmla="*/ 147 w 264"/>
                      <a:gd name="T45" fmla="*/ 442 h 470"/>
                      <a:gd name="T46" fmla="*/ 175 w 264"/>
                      <a:gd name="T47" fmla="*/ 470 h 470"/>
                      <a:gd name="T48" fmla="*/ 203 w 264"/>
                      <a:gd name="T49" fmla="*/ 442 h 470"/>
                      <a:gd name="T50" fmla="*/ 203 w 264"/>
                      <a:gd name="T51" fmla="*/ 253 h 470"/>
                      <a:gd name="T52" fmla="*/ 203 w 264"/>
                      <a:gd name="T53" fmla="*/ 236 h 470"/>
                      <a:gd name="T54" fmla="*/ 203 w 264"/>
                      <a:gd name="T55" fmla="*/ 190 h 470"/>
                      <a:gd name="T56" fmla="*/ 203 w 264"/>
                      <a:gd name="T57" fmla="*/ 177 h 470"/>
                      <a:gd name="T58" fmla="*/ 203 w 264"/>
                      <a:gd name="T59" fmla="*/ 100 h 470"/>
                      <a:gd name="T60" fmla="*/ 211 w 264"/>
                      <a:gd name="T61" fmla="*/ 91 h 470"/>
                      <a:gd name="T62" fmla="*/ 220 w 264"/>
                      <a:gd name="T63" fmla="*/ 100 h 470"/>
                      <a:gd name="T64" fmla="*/ 220 w 264"/>
                      <a:gd name="T65" fmla="*/ 169 h 470"/>
                      <a:gd name="T66" fmla="*/ 220 w 264"/>
                      <a:gd name="T67" fmla="*/ 190 h 470"/>
                      <a:gd name="T68" fmla="*/ 220 w 264"/>
                      <a:gd name="T69" fmla="*/ 216 h 470"/>
                      <a:gd name="T70" fmla="*/ 242 w 264"/>
                      <a:gd name="T71" fmla="*/ 238 h 470"/>
                      <a:gd name="T72" fmla="*/ 264 w 264"/>
                      <a:gd name="T73" fmla="*/ 216 h 470"/>
                      <a:gd name="T74" fmla="*/ 264 w 264"/>
                      <a:gd name="T75" fmla="*/ 91 h 470"/>
                      <a:gd name="T76" fmla="*/ 264 w 264"/>
                      <a:gd name="T77" fmla="*/ 90 h 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64" h="470">
                        <a:moveTo>
                          <a:pt x="264" y="90"/>
                        </a:moveTo>
                        <a:cubicBezTo>
                          <a:pt x="264" y="40"/>
                          <a:pt x="223" y="0"/>
                          <a:pt x="174" y="0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41" y="0"/>
                          <a:pt x="1" y="40"/>
                          <a:pt x="0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28"/>
                          <a:pt x="10" y="238"/>
                          <a:pt x="23" y="238"/>
                        </a:cubicBezTo>
                        <a:cubicBezTo>
                          <a:pt x="35" y="238"/>
                          <a:pt x="45" y="228"/>
                          <a:pt x="45" y="216"/>
                        </a:cubicBezTo>
                        <a:cubicBezTo>
                          <a:pt x="45" y="190"/>
                          <a:pt x="45" y="190"/>
                          <a:pt x="45" y="190"/>
                        </a:cubicBezTo>
                        <a:cubicBezTo>
                          <a:pt x="45" y="169"/>
                          <a:pt x="45" y="169"/>
                          <a:pt x="45" y="169"/>
                        </a:cubicBezTo>
                        <a:cubicBezTo>
                          <a:pt x="45" y="100"/>
                          <a:pt x="45" y="100"/>
                          <a:pt x="45" y="100"/>
                        </a:cubicBezTo>
                        <a:cubicBezTo>
                          <a:pt x="45" y="95"/>
                          <a:pt x="49" y="91"/>
                          <a:pt x="53" y="91"/>
                        </a:cubicBezTo>
                        <a:cubicBezTo>
                          <a:pt x="58" y="91"/>
                          <a:pt x="62" y="95"/>
                          <a:pt x="62" y="100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cubicBezTo>
                          <a:pt x="62" y="190"/>
                          <a:pt x="62" y="190"/>
                          <a:pt x="62" y="190"/>
                        </a:cubicBezTo>
                        <a:cubicBezTo>
                          <a:pt x="62" y="236"/>
                          <a:pt x="62" y="236"/>
                          <a:pt x="62" y="236"/>
                        </a:cubicBezTo>
                        <a:cubicBezTo>
                          <a:pt x="62" y="253"/>
                          <a:pt x="62" y="253"/>
                          <a:pt x="62" y="253"/>
                        </a:cubicBezTo>
                        <a:cubicBezTo>
                          <a:pt x="62" y="442"/>
                          <a:pt x="62" y="442"/>
                          <a:pt x="62" y="442"/>
                        </a:cubicBezTo>
                        <a:cubicBezTo>
                          <a:pt x="62" y="458"/>
                          <a:pt x="74" y="470"/>
                          <a:pt x="90" y="470"/>
                        </a:cubicBezTo>
                        <a:cubicBezTo>
                          <a:pt x="105" y="470"/>
                          <a:pt x="118" y="458"/>
                          <a:pt x="118" y="442"/>
                        </a:cubicBezTo>
                        <a:cubicBezTo>
                          <a:pt x="118" y="253"/>
                          <a:pt x="118" y="253"/>
                          <a:pt x="118" y="253"/>
                        </a:cubicBezTo>
                        <a:cubicBezTo>
                          <a:pt x="147" y="253"/>
                          <a:pt x="147" y="253"/>
                          <a:pt x="147" y="25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47" y="458"/>
                          <a:pt x="159" y="470"/>
                          <a:pt x="175" y="470"/>
                        </a:cubicBezTo>
                        <a:cubicBezTo>
                          <a:pt x="190" y="470"/>
                          <a:pt x="203" y="458"/>
                          <a:pt x="203" y="442"/>
                        </a:cubicBezTo>
                        <a:cubicBezTo>
                          <a:pt x="203" y="253"/>
                          <a:pt x="203" y="253"/>
                          <a:pt x="203" y="253"/>
                        </a:cubicBezTo>
                        <a:cubicBezTo>
                          <a:pt x="203" y="236"/>
                          <a:pt x="203" y="236"/>
                          <a:pt x="203" y="236"/>
                        </a:cubicBezTo>
                        <a:cubicBezTo>
                          <a:pt x="203" y="190"/>
                          <a:pt x="203" y="190"/>
                          <a:pt x="203" y="190"/>
                        </a:cubicBezTo>
                        <a:cubicBezTo>
                          <a:pt x="203" y="177"/>
                          <a:pt x="203" y="177"/>
                          <a:pt x="203" y="177"/>
                        </a:cubicBezTo>
                        <a:cubicBezTo>
                          <a:pt x="203" y="100"/>
                          <a:pt x="203" y="100"/>
                          <a:pt x="203" y="100"/>
                        </a:cubicBezTo>
                        <a:cubicBezTo>
                          <a:pt x="203" y="95"/>
                          <a:pt x="207" y="91"/>
                          <a:pt x="211" y="91"/>
                        </a:cubicBezTo>
                        <a:cubicBezTo>
                          <a:pt x="216" y="91"/>
                          <a:pt x="220" y="95"/>
                          <a:pt x="220" y="100"/>
                        </a:cubicBezTo>
                        <a:cubicBezTo>
                          <a:pt x="220" y="169"/>
                          <a:pt x="220" y="169"/>
                          <a:pt x="220" y="169"/>
                        </a:cubicBezTo>
                        <a:cubicBezTo>
                          <a:pt x="220" y="190"/>
                          <a:pt x="220" y="190"/>
                          <a:pt x="220" y="190"/>
                        </a:cubicBezTo>
                        <a:cubicBezTo>
                          <a:pt x="220" y="216"/>
                          <a:pt x="220" y="216"/>
                          <a:pt x="220" y="216"/>
                        </a:cubicBezTo>
                        <a:cubicBezTo>
                          <a:pt x="220" y="228"/>
                          <a:pt x="230" y="238"/>
                          <a:pt x="242" y="238"/>
                        </a:cubicBezTo>
                        <a:cubicBezTo>
                          <a:pt x="254" y="238"/>
                          <a:pt x="264" y="228"/>
                          <a:pt x="264" y="216"/>
                        </a:cubicBezTo>
                        <a:cubicBezTo>
                          <a:pt x="264" y="91"/>
                          <a:pt x="264" y="91"/>
                          <a:pt x="264" y="91"/>
                        </a:cubicBezTo>
                        <a:cubicBezTo>
                          <a:pt x="264" y="90"/>
                          <a:pt x="264" y="90"/>
                          <a:pt x="264" y="90"/>
                        </a:cubicBezTo>
                        <a:close/>
                      </a:path>
                    </a:pathLst>
                  </a:custGeom>
                  <a:solidFill>
                    <a:srgbClr val="759C6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8" name="Oval 6">
                    <a:extLst>
                      <a:ext uri="{FF2B5EF4-FFF2-40B4-BE49-F238E27FC236}">
                        <a16:creationId xmlns:a16="http://schemas.microsoft.com/office/drawing/2014/main" id="{51B259C8-2282-9511-5427-E091C596B851}"/>
                      </a:ext>
                    </a:extLst>
                  </p:cNvPr>
                  <p:cNvSpPr>
                    <a:spLocks noChangeArrowheads="1"/>
                  </p:cNvSpPr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6611747" y="3360656"/>
                    <a:ext cx="92719" cy="77681"/>
                  </a:xfrm>
                  <a:prstGeom prst="ellipse">
                    <a:avLst/>
                  </a:prstGeom>
                  <a:solidFill>
                    <a:srgbClr val="759C6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12D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98" name="Straight Connector 364">
                  <a:extLst>
                    <a:ext uri="{FF2B5EF4-FFF2-40B4-BE49-F238E27FC236}">
                      <a16:creationId xmlns:a16="http://schemas.microsoft.com/office/drawing/2014/main" id="{26351E25-19DC-118C-771E-13D4A6C3FF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4168" y="4408823"/>
                  <a:ext cx="538626" cy="600034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2C5967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299" name="Group 365">
                  <a:extLst>
                    <a:ext uri="{FF2B5EF4-FFF2-40B4-BE49-F238E27FC236}">
                      <a16:creationId xmlns:a16="http://schemas.microsoft.com/office/drawing/2014/main" id="{0C78CADB-27BF-FCC8-57E6-24BDEE91949A}"/>
                    </a:ext>
                  </a:extLst>
                </p:cNvPr>
                <p:cNvGrpSpPr/>
                <p:nvPr/>
              </p:nvGrpSpPr>
              <p:grpSpPr>
                <a:xfrm>
                  <a:off x="2787465" y="4391345"/>
                  <a:ext cx="1409483" cy="1616516"/>
                  <a:chOff x="7429432" y="4293909"/>
                  <a:chExt cx="1409484" cy="1616516"/>
                </a:xfrm>
              </p:grpSpPr>
              <p:sp>
                <p:nvSpPr>
                  <p:cNvPr id="308" name="Rectangle 366">
                    <a:extLst>
                      <a:ext uri="{FF2B5EF4-FFF2-40B4-BE49-F238E27FC236}">
                        <a16:creationId xmlns:a16="http://schemas.microsoft.com/office/drawing/2014/main" id="{EDAA1205-CE82-73E0-0D54-56DB9717E60C}"/>
                      </a:ext>
                    </a:extLst>
                  </p:cNvPr>
                  <p:cNvSpPr/>
                  <p:nvPr/>
                </p:nvSpPr>
                <p:spPr>
                  <a:xfrm>
                    <a:off x="7577943" y="5458174"/>
                    <a:ext cx="1027272" cy="4522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94AF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Продажи 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94AF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и операции</a:t>
                    </a:r>
                    <a:endParaRPr kumimoji="0" lang="en-US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4AFAF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09" name="Group 367">
                    <a:extLst>
                      <a:ext uri="{FF2B5EF4-FFF2-40B4-BE49-F238E27FC236}">
                        <a16:creationId xmlns:a16="http://schemas.microsoft.com/office/drawing/2014/main" id="{8E9ACC4E-733A-AF1F-30A2-62785FC30CD4}"/>
                      </a:ext>
                    </a:extLst>
                  </p:cNvPr>
                  <p:cNvGrpSpPr/>
                  <p:nvPr/>
                </p:nvGrpSpPr>
                <p:grpSpPr>
                  <a:xfrm>
                    <a:off x="7429432" y="4293909"/>
                    <a:ext cx="1409484" cy="1387931"/>
                    <a:chOff x="7360070" y="4370955"/>
                    <a:chExt cx="1409484" cy="1387931"/>
                  </a:xfrm>
                </p:grpSpPr>
                <p:grpSp>
                  <p:nvGrpSpPr>
                    <p:cNvPr id="310" name="Group 368">
                      <a:extLst>
                        <a:ext uri="{FF2B5EF4-FFF2-40B4-BE49-F238E27FC236}">
                          <a16:creationId xmlns:a16="http://schemas.microsoft.com/office/drawing/2014/main" id="{BC316D25-0024-CC22-5613-D33DA4286F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0070" y="4370955"/>
                      <a:ext cx="1309625" cy="1387931"/>
                      <a:chOff x="6835699" y="3898151"/>
                      <a:chExt cx="1309625" cy="1387931"/>
                    </a:xfrm>
                  </p:grpSpPr>
                  <p:sp>
                    <p:nvSpPr>
                      <p:cNvPr id="318" name="Oval 376">
                        <a:extLst>
                          <a:ext uri="{FF2B5EF4-FFF2-40B4-BE49-F238E27FC236}">
                            <a16:creationId xmlns:a16="http://schemas.microsoft.com/office/drawing/2014/main" id="{E0F86F79-F05F-3E01-4F93-BF5ECE8BAE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9543" y="4366380"/>
                        <a:ext cx="653004" cy="635058"/>
                      </a:xfrm>
                      <a:prstGeom prst="ellipse">
                        <a:avLst/>
                      </a:prstGeom>
                      <a:solidFill>
                        <a:srgbClr val="41817E"/>
                      </a:solidFill>
                      <a:ln w="3175" cap="flat" cmpd="sng" algn="ctr">
                        <a:solidFill>
                          <a:srgbClr val="41817E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CFBF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19" name="Group 377">
                        <a:extLst>
                          <a:ext uri="{FF2B5EF4-FFF2-40B4-BE49-F238E27FC236}">
                            <a16:creationId xmlns:a16="http://schemas.microsoft.com/office/drawing/2014/main" id="{CADA31AD-A666-A347-8E50-1C915DC2FF1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35699" y="4319487"/>
                        <a:ext cx="230880" cy="436994"/>
                        <a:chOff x="6388251" y="3676315"/>
                        <a:chExt cx="387651" cy="653491"/>
                      </a:xfrm>
                    </p:grpSpPr>
                    <p:sp>
                      <p:nvSpPr>
                        <p:cNvPr id="333" name="Freeform 5">
                          <a:extLst>
                            <a:ext uri="{FF2B5EF4-FFF2-40B4-BE49-F238E27FC236}">
                              <a16:creationId xmlns:a16="http://schemas.microsoft.com/office/drawing/2014/main" id="{575BD29F-DF30-8E79-5317-90D795498384}"/>
                            </a:ext>
                          </a:extLst>
                        </p:cNvPr>
                        <p:cNvSpPr/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6388251" y="3813306"/>
                          <a:ext cx="387651" cy="516500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4" name="Oval 6">
                          <a:extLst>
                            <a:ext uri="{FF2B5EF4-FFF2-40B4-BE49-F238E27FC236}">
                              <a16:creationId xmlns:a16="http://schemas.microsoft.com/office/drawing/2014/main" id="{9B428AA8-02FC-F8B0-8531-4AEEA44A5E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6503931" y="3676315"/>
                          <a:ext cx="155677" cy="116166"/>
                        </a:xfrm>
                        <a:prstGeom prst="ellipse">
                          <a:avLst/>
                        </a:pr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0" name="Group 378">
                        <a:extLst>
                          <a:ext uri="{FF2B5EF4-FFF2-40B4-BE49-F238E27FC236}">
                            <a16:creationId xmlns:a16="http://schemas.microsoft.com/office/drawing/2014/main" id="{F8F46B18-8C02-7C97-DB60-2BE85215C9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33823" y="4839068"/>
                        <a:ext cx="230880" cy="436994"/>
                        <a:chOff x="6189776" y="3366629"/>
                        <a:chExt cx="387651" cy="653491"/>
                      </a:xfrm>
                    </p:grpSpPr>
                    <p:sp>
                      <p:nvSpPr>
                        <p:cNvPr id="331" name="Freeform 5">
                          <a:extLst>
                            <a:ext uri="{FF2B5EF4-FFF2-40B4-BE49-F238E27FC236}">
                              <a16:creationId xmlns:a16="http://schemas.microsoft.com/office/drawing/2014/main" id="{AAD673AB-A097-53E1-1EF7-AC7BA86F1175}"/>
                            </a:ext>
                          </a:extLst>
                        </p:cNvPr>
                        <p:cNvSpPr/>
                        <p:nvPr>
                          <p:custDataLst>
                            <p:tags r:id="rId17"/>
                          </p:custDataLst>
                        </p:nvPr>
                      </p:nvSpPr>
                      <p:spPr bwMode="auto">
                        <a:xfrm>
                          <a:off x="6189776" y="3503622"/>
                          <a:ext cx="387651" cy="516498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2" name="Oval 6">
                          <a:extLst>
                            <a:ext uri="{FF2B5EF4-FFF2-40B4-BE49-F238E27FC236}">
                              <a16:creationId xmlns:a16="http://schemas.microsoft.com/office/drawing/2014/main" id="{CE026637-DF71-7650-7216-4FFEBC4A9B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 bwMode="auto">
                        <a:xfrm>
                          <a:off x="6305456" y="3366629"/>
                          <a:ext cx="155675" cy="116166"/>
                        </a:xfrm>
                        <a:prstGeom prst="ellipse">
                          <a:avLst/>
                        </a:pr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1" name="Group 379">
                        <a:extLst>
                          <a:ext uri="{FF2B5EF4-FFF2-40B4-BE49-F238E27FC236}">
                            <a16:creationId xmlns:a16="http://schemas.microsoft.com/office/drawing/2014/main" id="{9EE699F2-A520-3C21-AD23-7BAC6D4F5C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88931" y="4849088"/>
                        <a:ext cx="230880" cy="436994"/>
                        <a:chOff x="5554836" y="3391471"/>
                        <a:chExt cx="387651" cy="653491"/>
                      </a:xfrm>
                    </p:grpSpPr>
                    <p:sp>
                      <p:nvSpPr>
                        <p:cNvPr id="329" name="Freeform 5">
                          <a:extLst>
                            <a:ext uri="{FF2B5EF4-FFF2-40B4-BE49-F238E27FC236}">
                              <a16:creationId xmlns:a16="http://schemas.microsoft.com/office/drawing/2014/main" id="{81CC18B1-FC6E-6837-D302-FC756802A380}"/>
                            </a:ext>
                          </a:extLst>
                        </p:cNvPr>
                        <p:cNvSpPr/>
                        <p:nvPr>
                          <p:custDataLst>
                            <p:tags r:id="rId15"/>
                          </p:custDataLst>
                        </p:nvPr>
                      </p:nvSpPr>
                      <p:spPr bwMode="auto">
                        <a:xfrm>
                          <a:off x="5554836" y="3528464"/>
                          <a:ext cx="387651" cy="516498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0" name="Oval 6">
                          <a:extLst>
                            <a:ext uri="{FF2B5EF4-FFF2-40B4-BE49-F238E27FC236}">
                              <a16:creationId xmlns:a16="http://schemas.microsoft.com/office/drawing/2014/main" id="{D1235B19-CC0C-6AD9-48B9-EAB36EA393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 bwMode="auto">
                        <a:xfrm>
                          <a:off x="5670515" y="3391471"/>
                          <a:ext cx="155677" cy="116166"/>
                        </a:xfrm>
                        <a:prstGeom prst="ellipse">
                          <a:avLst/>
                        </a:pr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2" name="Group 380">
                        <a:extLst>
                          <a:ext uri="{FF2B5EF4-FFF2-40B4-BE49-F238E27FC236}">
                            <a16:creationId xmlns:a16="http://schemas.microsoft.com/office/drawing/2014/main" id="{3F30AE5C-8022-2A3A-0071-3702A6B3BF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4444" y="4213352"/>
                        <a:ext cx="230880" cy="436994"/>
                        <a:chOff x="5408770" y="3458351"/>
                        <a:chExt cx="387651" cy="653490"/>
                      </a:xfrm>
                    </p:grpSpPr>
                    <p:sp>
                      <p:nvSpPr>
                        <p:cNvPr id="327" name="Freeform 5">
                          <a:extLst>
                            <a:ext uri="{FF2B5EF4-FFF2-40B4-BE49-F238E27FC236}">
                              <a16:creationId xmlns:a16="http://schemas.microsoft.com/office/drawing/2014/main" id="{80D53487-13A8-CE28-38E8-AE7242FD0156}"/>
                            </a:ext>
                          </a:extLst>
                        </p:cNvPr>
                        <p:cNvSpPr/>
                        <p:nvPr>
                          <p:custDataLst>
                            <p:tags r:id="rId13"/>
                          </p:custDataLst>
                        </p:nvPr>
                      </p:nvSpPr>
                      <p:spPr bwMode="auto">
                        <a:xfrm>
                          <a:off x="5408770" y="3595344"/>
                          <a:ext cx="387651" cy="516497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8" name="Oval 6">
                          <a:extLst>
                            <a:ext uri="{FF2B5EF4-FFF2-40B4-BE49-F238E27FC236}">
                              <a16:creationId xmlns:a16="http://schemas.microsoft.com/office/drawing/2014/main" id="{0863AFB7-0B71-606E-E83C-2A3CCF3A99B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 bwMode="auto">
                        <a:xfrm>
                          <a:off x="5524449" y="3458351"/>
                          <a:ext cx="155677" cy="116166"/>
                        </a:xfrm>
                        <a:prstGeom prst="ellipse">
                          <a:avLst/>
                        </a:pr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3" name="Group 381">
                        <a:extLst>
                          <a:ext uri="{FF2B5EF4-FFF2-40B4-BE49-F238E27FC236}">
                            <a16:creationId xmlns:a16="http://schemas.microsoft.com/office/drawing/2014/main" id="{EC610E66-519A-D966-89F9-D66D979690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40177" y="3898151"/>
                        <a:ext cx="230880" cy="436994"/>
                        <a:chOff x="5702782" y="3787064"/>
                        <a:chExt cx="387651" cy="653491"/>
                      </a:xfrm>
                    </p:grpSpPr>
                    <p:sp>
                      <p:nvSpPr>
                        <p:cNvPr id="325" name="Freeform 5">
                          <a:extLst>
                            <a:ext uri="{FF2B5EF4-FFF2-40B4-BE49-F238E27FC236}">
                              <a16:creationId xmlns:a16="http://schemas.microsoft.com/office/drawing/2014/main" id="{483F4EFA-7FD0-AB4A-E52E-81ED85765B20}"/>
                            </a:ext>
                          </a:extLst>
                        </p:cNvPr>
                        <p:cNvSpPr/>
                        <p:nvPr>
                          <p:custDataLst>
                            <p:tags r:id="rId11"/>
                          </p:custDataLst>
                        </p:nvPr>
                      </p:nvSpPr>
                      <p:spPr bwMode="auto">
                        <a:xfrm>
                          <a:off x="5702782" y="3924057"/>
                          <a:ext cx="387651" cy="516498"/>
                        </a:xfrm>
                        <a:custGeom>
                          <a:avLst/>
                          <a:gdLst>
                            <a:gd name="T0" fmla="*/ 264 w 264"/>
                            <a:gd name="T1" fmla="*/ 90 h 470"/>
                            <a:gd name="T2" fmla="*/ 174 w 264"/>
                            <a:gd name="T3" fmla="*/ 0 h 470"/>
                            <a:gd name="T4" fmla="*/ 91 w 264"/>
                            <a:gd name="T5" fmla="*/ 0 h 470"/>
                            <a:gd name="T6" fmla="*/ 0 w 264"/>
                            <a:gd name="T7" fmla="*/ 90 h 470"/>
                            <a:gd name="T8" fmla="*/ 0 w 264"/>
                            <a:gd name="T9" fmla="*/ 91 h 470"/>
                            <a:gd name="T10" fmla="*/ 0 w 264"/>
                            <a:gd name="T11" fmla="*/ 216 h 470"/>
                            <a:gd name="T12" fmla="*/ 23 w 264"/>
                            <a:gd name="T13" fmla="*/ 238 h 470"/>
                            <a:gd name="T14" fmla="*/ 45 w 264"/>
                            <a:gd name="T15" fmla="*/ 216 h 470"/>
                            <a:gd name="T16" fmla="*/ 45 w 264"/>
                            <a:gd name="T17" fmla="*/ 190 h 470"/>
                            <a:gd name="T18" fmla="*/ 45 w 264"/>
                            <a:gd name="T19" fmla="*/ 169 h 470"/>
                            <a:gd name="T20" fmla="*/ 45 w 264"/>
                            <a:gd name="T21" fmla="*/ 100 h 470"/>
                            <a:gd name="T22" fmla="*/ 53 w 264"/>
                            <a:gd name="T23" fmla="*/ 91 h 470"/>
                            <a:gd name="T24" fmla="*/ 62 w 264"/>
                            <a:gd name="T25" fmla="*/ 100 h 470"/>
                            <a:gd name="T26" fmla="*/ 62 w 264"/>
                            <a:gd name="T27" fmla="*/ 177 h 470"/>
                            <a:gd name="T28" fmla="*/ 62 w 264"/>
                            <a:gd name="T29" fmla="*/ 190 h 470"/>
                            <a:gd name="T30" fmla="*/ 62 w 264"/>
                            <a:gd name="T31" fmla="*/ 236 h 470"/>
                            <a:gd name="T32" fmla="*/ 62 w 264"/>
                            <a:gd name="T33" fmla="*/ 253 h 470"/>
                            <a:gd name="T34" fmla="*/ 62 w 264"/>
                            <a:gd name="T35" fmla="*/ 442 h 470"/>
                            <a:gd name="T36" fmla="*/ 90 w 264"/>
                            <a:gd name="T37" fmla="*/ 470 h 470"/>
                            <a:gd name="T38" fmla="*/ 118 w 264"/>
                            <a:gd name="T39" fmla="*/ 442 h 470"/>
                            <a:gd name="T40" fmla="*/ 118 w 264"/>
                            <a:gd name="T41" fmla="*/ 253 h 470"/>
                            <a:gd name="T42" fmla="*/ 147 w 264"/>
                            <a:gd name="T43" fmla="*/ 253 h 470"/>
                            <a:gd name="T44" fmla="*/ 147 w 264"/>
                            <a:gd name="T45" fmla="*/ 442 h 470"/>
                            <a:gd name="T46" fmla="*/ 175 w 264"/>
                            <a:gd name="T47" fmla="*/ 470 h 470"/>
                            <a:gd name="T48" fmla="*/ 203 w 264"/>
                            <a:gd name="T49" fmla="*/ 442 h 470"/>
                            <a:gd name="T50" fmla="*/ 203 w 264"/>
                            <a:gd name="T51" fmla="*/ 253 h 470"/>
                            <a:gd name="T52" fmla="*/ 203 w 264"/>
                            <a:gd name="T53" fmla="*/ 236 h 470"/>
                            <a:gd name="T54" fmla="*/ 203 w 264"/>
                            <a:gd name="T55" fmla="*/ 190 h 470"/>
                            <a:gd name="T56" fmla="*/ 203 w 264"/>
                            <a:gd name="T57" fmla="*/ 177 h 470"/>
                            <a:gd name="T58" fmla="*/ 203 w 264"/>
                            <a:gd name="T59" fmla="*/ 100 h 470"/>
                            <a:gd name="T60" fmla="*/ 211 w 264"/>
                            <a:gd name="T61" fmla="*/ 91 h 470"/>
                            <a:gd name="T62" fmla="*/ 220 w 264"/>
                            <a:gd name="T63" fmla="*/ 100 h 470"/>
                            <a:gd name="T64" fmla="*/ 220 w 264"/>
                            <a:gd name="T65" fmla="*/ 169 h 470"/>
                            <a:gd name="T66" fmla="*/ 220 w 264"/>
                            <a:gd name="T67" fmla="*/ 190 h 470"/>
                            <a:gd name="T68" fmla="*/ 220 w 264"/>
                            <a:gd name="T69" fmla="*/ 216 h 470"/>
                            <a:gd name="T70" fmla="*/ 242 w 264"/>
                            <a:gd name="T71" fmla="*/ 238 h 470"/>
                            <a:gd name="T72" fmla="*/ 264 w 264"/>
                            <a:gd name="T73" fmla="*/ 216 h 470"/>
                            <a:gd name="T74" fmla="*/ 264 w 264"/>
                            <a:gd name="T75" fmla="*/ 91 h 470"/>
                            <a:gd name="T76" fmla="*/ 264 w 264"/>
                            <a:gd name="T77" fmla="*/ 90 h 4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64" h="470">
                              <a:moveTo>
                                <a:pt x="264" y="90"/>
                              </a:moveTo>
                              <a:cubicBezTo>
                                <a:pt x="264" y="40"/>
                                <a:pt x="223" y="0"/>
                                <a:pt x="174" y="0"/>
                              </a:cubicBezTo>
                              <a:cubicBezTo>
                                <a:pt x="91" y="0"/>
                                <a:pt x="91" y="0"/>
                                <a:pt x="91" y="0"/>
                              </a:cubicBezTo>
                              <a:cubicBezTo>
                                <a:pt x="41" y="0"/>
                                <a:pt x="1" y="40"/>
                                <a:pt x="0" y="90"/>
                              </a:cubicBezTo>
                              <a:cubicBezTo>
                                <a:pt x="0" y="90"/>
                                <a:pt x="0" y="90"/>
                                <a:pt x="0" y="91"/>
                              </a:cubicBezTo>
                              <a:cubicBezTo>
                                <a:pt x="0" y="216"/>
                                <a:pt x="0" y="216"/>
                                <a:pt x="0" y="216"/>
                              </a:cubicBezTo>
                              <a:cubicBezTo>
                                <a:pt x="0" y="228"/>
                                <a:pt x="10" y="238"/>
                                <a:pt x="23" y="238"/>
                              </a:cubicBezTo>
                              <a:cubicBezTo>
                                <a:pt x="35" y="238"/>
                                <a:pt x="45" y="228"/>
                                <a:pt x="45" y="216"/>
                              </a:cubicBezTo>
                              <a:cubicBezTo>
                                <a:pt x="45" y="190"/>
                                <a:pt x="45" y="190"/>
                                <a:pt x="45" y="190"/>
                              </a:cubicBezTo>
                              <a:cubicBezTo>
                                <a:pt x="45" y="169"/>
                                <a:pt x="45" y="169"/>
                                <a:pt x="45" y="169"/>
                              </a:cubicBezTo>
                              <a:cubicBezTo>
                                <a:pt x="45" y="100"/>
                                <a:pt x="45" y="100"/>
                                <a:pt x="45" y="100"/>
                              </a:cubicBezTo>
                              <a:cubicBezTo>
                                <a:pt x="45" y="95"/>
                                <a:pt x="49" y="91"/>
                                <a:pt x="53" y="91"/>
                              </a:cubicBezTo>
                              <a:cubicBezTo>
                                <a:pt x="58" y="91"/>
                                <a:pt x="62" y="95"/>
                                <a:pt x="62" y="100"/>
                              </a:cubicBezTo>
                              <a:cubicBezTo>
                                <a:pt x="62" y="177"/>
                                <a:pt x="62" y="177"/>
                                <a:pt x="62" y="177"/>
                              </a:cubicBezTo>
                              <a:cubicBezTo>
                                <a:pt x="62" y="190"/>
                                <a:pt x="62" y="190"/>
                                <a:pt x="62" y="190"/>
                              </a:cubicBezTo>
                              <a:cubicBezTo>
                                <a:pt x="62" y="236"/>
                                <a:pt x="62" y="236"/>
                                <a:pt x="62" y="236"/>
                              </a:cubicBezTo>
                              <a:cubicBezTo>
                                <a:pt x="62" y="253"/>
                                <a:pt x="62" y="253"/>
                                <a:pt x="62" y="253"/>
                              </a:cubicBezTo>
                              <a:cubicBezTo>
                                <a:pt x="62" y="442"/>
                                <a:pt x="62" y="442"/>
                                <a:pt x="62" y="442"/>
                              </a:cubicBezTo>
                              <a:cubicBezTo>
                                <a:pt x="62" y="458"/>
                                <a:pt x="74" y="470"/>
                                <a:pt x="90" y="470"/>
                              </a:cubicBezTo>
                              <a:cubicBezTo>
                                <a:pt x="105" y="470"/>
                                <a:pt x="118" y="458"/>
                                <a:pt x="118" y="442"/>
                              </a:cubicBezTo>
                              <a:cubicBezTo>
                                <a:pt x="118" y="253"/>
                                <a:pt x="118" y="253"/>
                                <a:pt x="118" y="253"/>
                              </a:cubicBezTo>
                              <a:cubicBezTo>
                                <a:pt x="147" y="253"/>
                                <a:pt x="147" y="253"/>
                                <a:pt x="147" y="253"/>
                              </a:cubicBezTo>
                              <a:cubicBezTo>
                                <a:pt x="147" y="442"/>
                                <a:pt x="147" y="442"/>
                                <a:pt x="147" y="442"/>
                              </a:cubicBezTo>
                              <a:cubicBezTo>
                                <a:pt x="147" y="458"/>
                                <a:pt x="159" y="470"/>
                                <a:pt x="175" y="470"/>
                              </a:cubicBezTo>
                              <a:cubicBezTo>
                                <a:pt x="190" y="470"/>
                                <a:pt x="203" y="458"/>
                                <a:pt x="203" y="442"/>
                              </a:cubicBezTo>
                              <a:cubicBezTo>
                                <a:pt x="203" y="253"/>
                                <a:pt x="203" y="253"/>
                                <a:pt x="203" y="253"/>
                              </a:cubicBezTo>
                              <a:cubicBezTo>
                                <a:pt x="203" y="236"/>
                                <a:pt x="203" y="236"/>
                                <a:pt x="203" y="236"/>
                              </a:cubicBezTo>
                              <a:cubicBezTo>
                                <a:pt x="203" y="190"/>
                                <a:pt x="203" y="190"/>
                                <a:pt x="203" y="190"/>
                              </a:cubicBezTo>
                              <a:cubicBezTo>
                                <a:pt x="203" y="177"/>
                                <a:pt x="203" y="177"/>
                                <a:pt x="203" y="177"/>
                              </a:cubicBezTo>
                              <a:cubicBezTo>
                                <a:pt x="203" y="100"/>
                                <a:pt x="203" y="100"/>
                                <a:pt x="203" y="100"/>
                              </a:cubicBezTo>
                              <a:cubicBezTo>
                                <a:pt x="203" y="95"/>
                                <a:pt x="207" y="91"/>
                                <a:pt x="211" y="91"/>
                              </a:cubicBezTo>
                              <a:cubicBezTo>
                                <a:pt x="216" y="91"/>
                                <a:pt x="220" y="95"/>
                                <a:pt x="220" y="100"/>
                              </a:cubicBezTo>
                              <a:cubicBezTo>
                                <a:pt x="220" y="169"/>
                                <a:pt x="220" y="169"/>
                                <a:pt x="220" y="169"/>
                              </a:cubicBezTo>
                              <a:cubicBezTo>
                                <a:pt x="220" y="190"/>
                                <a:pt x="220" y="190"/>
                                <a:pt x="220" y="190"/>
                              </a:cubicBezTo>
                              <a:cubicBezTo>
                                <a:pt x="220" y="216"/>
                                <a:pt x="220" y="216"/>
                                <a:pt x="220" y="216"/>
                              </a:cubicBezTo>
                              <a:cubicBezTo>
                                <a:pt x="220" y="228"/>
                                <a:pt x="230" y="238"/>
                                <a:pt x="242" y="238"/>
                              </a:cubicBezTo>
                              <a:cubicBezTo>
                                <a:pt x="254" y="238"/>
                                <a:pt x="264" y="228"/>
                                <a:pt x="264" y="216"/>
                              </a:cubicBezTo>
                              <a:cubicBezTo>
                                <a:pt x="264" y="91"/>
                                <a:pt x="264" y="91"/>
                                <a:pt x="264" y="91"/>
                              </a:cubicBezTo>
                              <a:cubicBezTo>
                                <a:pt x="264" y="90"/>
                                <a:pt x="264" y="90"/>
                                <a:pt x="264" y="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6" name="Oval 6">
                          <a:extLst>
                            <a:ext uri="{FF2B5EF4-FFF2-40B4-BE49-F238E27FC236}">
                              <a16:creationId xmlns:a16="http://schemas.microsoft.com/office/drawing/2014/main" id="{51070B70-3694-D42B-70B9-2E30045B9C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 bwMode="auto">
                        <a:xfrm>
                          <a:off x="5818464" y="3787064"/>
                          <a:ext cx="155676" cy="116166"/>
                        </a:xfrm>
                        <a:prstGeom prst="ellipse">
                          <a:avLst/>
                        </a:prstGeom>
                        <a:solidFill>
                          <a:srgbClr val="94AFAF">
                            <a:lumMod val="75000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16" tIns="45708" rIns="91416" bIns="45708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id-ID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12D2A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24" name="Picture Placeholder 34">
                        <a:extLst>
                          <a:ext uri="{FF2B5EF4-FFF2-40B4-BE49-F238E27FC236}">
                            <a16:creationId xmlns:a16="http://schemas.microsoft.com/office/drawing/2014/main" id="{2F5FA2A8-4FA3-F195-D7DE-C12C1C26C51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4" cstate="hq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05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7231805" y="4398123"/>
                        <a:ext cx="572400" cy="57240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311" name="Freeform 5">
                      <a:extLst>
                        <a:ext uri="{FF2B5EF4-FFF2-40B4-BE49-F238E27FC236}">
                          <a16:creationId xmlns:a16="http://schemas.microsoft.com/office/drawing/2014/main" id="{7DF010C4-D75F-6DA2-B238-A883FE9812F5}"/>
                        </a:ext>
                      </a:extLst>
                    </p:cNvPr>
                    <p:cNvSpPr/>
                    <p:nvPr>
                      <p:custDataLst>
                        <p:tags r:id="rId5"/>
                      </p:custDataLst>
                    </p:nvPr>
                  </p:nvSpPr>
                  <p:spPr bwMode="auto">
                    <a:xfrm>
                      <a:off x="8115107" y="4479618"/>
                      <a:ext cx="230880" cy="345386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2" name="Oval 6">
                      <a:extLst>
                        <a:ext uri="{FF2B5EF4-FFF2-40B4-BE49-F238E27FC236}">
                          <a16:creationId xmlns:a16="http://schemas.microsoft.com/office/drawing/2014/main" id="{F5256EF4-5B38-5CC4-797B-A5D16568AFE8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6"/>
                      </p:custDataLst>
                    </p:nvPr>
                  </p:nvSpPr>
                  <p:spPr bwMode="auto">
                    <a:xfrm>
                      <a:off x="8184006" y="4388010"/>
                      <a:ext cx="92719" cy="77681"/>
                    </a:xfrm>
                    <a:prstGeom prst="ellipse">
                      <a:avLst/>
                    </a:pr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3" name="Freeform 5">
                      <a:extLst>
                        <a:ext uri="{FF2B5EF4-FFF2-40B4-BE49-F238E27FC236}">
                          <a16:creationId xmlns:a16="http://schemas.microsoft.com/office/drawing/2014/main" id="{E61476AF-6327-C6EE-90CE-E0F020392077}"/>
                        </a:ext>
                      </a:extLst>
                    </p:cNvPr>
                    <p:cNvSpPr/>
                    <p:nvPr>
                      <p:custDataLst>
                        <p:tags r:id="rId7"/>
                      </p:custDataLst>
                    </p:nvPr>
                  </p:nvSpPr>
                  <p:spPr bwMode="auto">
                    <a:xfrm>
                      <a:off x="7579890" y="4589019"/>
                      <a:ext cx="230880" cy="345386"/>
                    </a:xfrm>
                    <a:custGeom>
                      <a:avLst/>
                      <a:gdLst>
                        <a:gd name="T0" fmla="*/ 264 w 264"/>
                        <a:gd name="T1" fmla="*/ 90 h 470"/>
                        <a:gd name="T2" fmla="*/ 174 w 264"/>
                        <a:gd name="T3" fmla="*/ 0 h 470"/>
                        <a:gd name="T4" fmla="*/ 91 w 264"/>
                        <a:gd name="T5" fmla="*/ 0 h 470"/>
                        <a:gd name="T6" fmla="*/ 0 w 264"/>
                        <a:gd name="T7" fmla="*/ 90 h 470"/>
                        <a:gd name="T8" fmla="*/ 0 w 264"/>
                        <a:gd name="T9" fmla="*/ 91 h 470"/>
                        <a:gd name="T10" fmla="*/ 0 w 264"/>
                        <a:gd name="T11" fmla="*/ 216 h 470"/>
                        <a:gd name="T12" fmla="*/ 23 w 264"/>
                        <a:gd name="T13" fmla="*/ 238 h 470"/>
                        <a:gd name="T14" fmla="*/ 45 w 264"/>
                        <a:gd name="T15" fmla="*/ 216 h 470"/>
                        <a:gd name="T16" fmla="*/ 45 w 264"/>
                        <a:gd name="T17" fmla="*/ 190 h 470"/>
                        <a:gd name="T18" fmla="*/ 45 w 264"/>
                        <a:gd name="T19" fmla="*/ 169 h 470"/>
                        <a:gd name="T20" fmla="*/ 45 w 264"/>
                        <a:gd name="T21" fmla="*/ 100 h 470"/>
                        <a:gd name="T22" fmla="*/ 53 w 264"/>
                        <a:gd name="T23" fmla="*/ 91 h 470"/>
                        <a:gd name="T24" fmla="*/ 62 w 264"/>
                        <a:gd name="T25" fmla="*/ 100 h 470"/>
                        <a:gd name="T26" fmla="*/ 62 w 264"/>
                        <a:gd name="T27" fmla="*/ 177 h 470"/>
                        <a:gd name="T28" fmla="*/ 62 w 264"/>
                        <a:gd name="T29" fmla="*/ 190 h 470"/>
                        <a:gd name="T30" fmla="*/ 62 w 264"/>
                        <a:gd name="T31" fmla="*/ 236 h 470"/>
                        <a:gd name="T32" fmla="*/ 62 w 264"/>
                        <a:gd name="T33" fmla="*/ 253 h 470"/>
                        <a:gd name="T34" fmla="*/ 62 w 264"/>
                        <a:gd name="T35" fmla="*/ 442 h 470"/>
                        <a:gd name="T36" fmla="*/ 90 w 264"/>
                        <a:gd name="T37" fmla="*/ 470 h 470"/>
                        <a:gd name="T38" fmla="*/ 118 w 264"/>
                        <a:gd name="T39" fmla="*/ 442 h 470"/>
                        <a:gd name="T40" fmla="*/ 118 w 264"/>
                        <a:gd name="T41" fmla="*/ 253 h 470"/>
                        <a:gd name="T42" fmla="*/ 147 w 264"/>
                        <a:gd name="T43" fmla="*/ 253 h 470"/>
                        <a:gd name="T44" fmla="*/ 147 w 264"/>
                        <a:gd name="T45" fmla="*/ 442 h 470"/>
                        <a:gd name="T46" fmla="*/ 175 w 264"/>
                        <a:gd name="T47" fmla="*/ 470 h 470"/>
                        <a:gd name="T48" fmla="*/ 203 w 264"/>
                        <a:gd name="T49" fmla="*/ 442 h 470"/>
                        <a:gd name="T50" fmla="*/ 203 w 264"/>
                        <a:gd name="T51" fmla="*/ 253 h 470"/>
                        <a:gd name="T52" fmla="*/ 203 w 264"/>
                        <a:gd name="T53" fmla="*/ 236 h 470"/>
                        <a:gd name="T54" fmla="*/ 203 w 264"/>
                        <a:gd name="T55" fmla="*/ 190 h 470"/>
                        <a:gd name="T56" fmla="*/ 203 w 264"/>
                        <a:gd name="T57" fmla="*/ 177 h 470"/>
                        <a:gd name="T58" fmla="*/ 203 w 264"/>
                        <a:gd name="T59" fmla="*/ 100 h 470"/>
                        <a:gd name="T60" fmla="*/ 211 w 264"/>
                        <a:gd name="T61" fmla="*/ 91 h 470"/>
                        <a:gd name="T62" fmla="*/ 220 w 264"/>
                        <a:gd name="T63" fmla="*/ 100 h 470"/>
                        <a:gd name="T64" fmla="*/ 220 w 264"/>
                        <a:gd name="T65" fmla="*/ 169 h 470"/>
                        <a:gd name="T66" fmla="*/ 220 w 264"/>
                        <a:gd name="T67" fmla="*/ 190 h 470"/>
                        <a:gd name="T68" fmla="*/ 220 w 264"/>
                        <a:gd name="T69" fmla="*/ 216 h 470"/>
                        <a:gd name="T70" fmla="*/ 242 w 264"/>
                        <a:gd name="T71" fmla="*/ 238 h 470"/>
                        <a:gd name="T72" fmla="*/ 264 w 264"/>
                        <a:gd name="T73" fmla="*/ 216 h 470"/>
                        <a:gd name="T74" fmla="*/ 264 w 264"/>
                        <a:gd name="T75" fmla="*/ 91 h 470"/>
                        <a:gd name="T76" fmla="*/ 264 w 264"/>
                        <a:gd name="T77" fmla="*/ 90 h 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264" h="470">
                          <a:moveTo>
                            <a:pt x="264" y="90"/>
                          </a:moveTo>
                          <a:cubicBezTo>
                            <a:pt x="264" y="40"/>
                            <a:pt x="223" y="0"/>
                            <a:pt x="174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41" y="0"/>
                            <a:pt x="1" y="40"/>
                            <a:pt x="0" y="90"/>
                          </a:cubicBezTo>
                          <a:cubicBezTo>
                            <a:pt x="0" y="90"/>
                            <a:pt x="0" y="90"/>
                            <a:pt x="0" y="91"/>
                          </a:cubicBezTo>
                          <a:cubicBezTo>
                            <a:pt x="0" y="216"/>
                            <a:pt x="0" y="216"/>
                            <a:pt x="0" y="216"/>
                          </a:cubicBezTo>
                          <a:cubicBezTo>
                            <a:pt x="0" y="228"/>
                            <a:pt x="10" y="238"/>
                            <a:pt x="23" y="238"/>
                          </a:cubicBezTo>
                          <a:cubicBezTo>
                            <a:pt x="35" y="238"/>
                            <a:pt x="45" y="228"/>
                            <a:pt x="45" y="216"/>
                          </a:cubicBezTo>
                          <a:cubicBezTo>
                            <a:pt x="45" y="190"/>
                            <a:pt x="45" y="190"/>
                            <a:pt x="45" y="190"/>
                          </a:cubicBezTo>
                          <a:cubicBezTo>
                            <a:pt x="45" y="169"/>
                            <a:pt x="45" y="169"/>
                            <a:pt x="45" y="169"/>
                          </a:cubicBezTo>
                          <a:cubicBezTo>
                            <a:pt x="45" y="100"/>
                            <a:pt x="45" y="100"/>
                            <a:pt x="45" y="100"/>
                          </a:cubicBezTo>
                          <a:cubicBezTo>
                            <a:pt x="45" y="95"/>
                            <a:pt x="49" y="91"/>
                            <a:pt x="53" y="91"/>
                          </a:cubicBezTo>
                          <a:cubicBezTo>
                            <a:pt x="58" y="91"/>
                            <a:pt x="62" y="95"/>
                            <a:pt x="62" y="100"/>
                          </a:cubicBezTo>
                          <a:cubicBezTo>
                            <a:pt x="62" y="177"/>
                            <a:pt x="62" y="177"/>
                            <a:pt x="62" y="177"/>
                          </a:cubicBezTo>
                          <a:cubicBezTo>
                            <a:pt x="62" y="190"/>
                            <a:pt x="62" y="190"/>
                            <a:pt x="62" y="190"/>
                          </a:cubicBezTo>
                          <a:cubicBezTo>
                            <a:pt x="62" y="236"/>
                            <a:pt x="62" y="236"/>
                            <a:pt x="62" y="236"/>
                          </a:cubicBezTo>
                          <a:cubicBezTo>
                            <a:pt x="62" y="253"/>
                            <a:pt x="62" y="253"/>
                            <a:pt x="62" y="253"/>
                          </a:cubicBezTo>
                          <a:cubicBezTo>
                            <a:pt x="62" y="442"/>
                            <a:pt x="62" y="442"/>
                            <a:pt x="62" y="442"/>
                          </a:cubicBezTo>
                          <a:cubicBezTo>
                            <a:pt x="62" y="458"/>
                            <a:pt x="74" y="470"/>
                            <a:pt x="90" y="470"/>
                          </a:cubicBezTo>
                          <a:cubicBezTo>
                            <a:pt x="105" y="470"/>
                            <a:pt x="118" y="458"/>
                            <a:pt x="118" y="442"/>
                          </a:cubicBezTo>
                          <a:cubicBezTo>
                            <a:pt x="118" y="253"/>
                            <a:pt x="118" y="253"/>
                            <a:pt x="118" y="253"/>
                          </a:cubicBezTo>
                          <a:cubicBezTo>
                            <a:pt x="147" y="253"/>
                            <a:pt x="147" y="253"/>
                            <a:pt x="147" y="253"/>
                          </a:cubicBezTo>
                          <a:cubicBezTo>
                            <a:pt x="147" y="442"/>
                            <a:pt x="147" y="442"/>
                            <a:pt x="147" y="442"/>
                          </a:cubicBezTo>
                          <a:cubicBezTo>
                            <a:pt x="147" y="458"/>
                            <a:pt x="159" y="470"/>
                            <a:pt x="175" y="470"/>
                          </a:cubicBezTo>
                          <a:cubicBezTo>
                            <a:pt x="190" y="470"/>
                            <a:pt x="203" y="458"/>
                            <a:pt x="203" y="442"/>
                          </a:cubicBezTo>
                          <a:cubicBezTo>
                            <a:pt x="203" y="253"/>
                            <a:pt x="203" y="253"/>
                            <a:pt x="203" y="253"/>
                          </a:cubicBezTo>
                          <a:cubicBezTo>
                            <a:pt x="203" y="236"/>
                            <a:pt x="203" y="236"/>
                            <a:pt x="203" y="236"/>
                          </a:cubicBezTo>
                          <a:cubicBezTo>
                            <a:pt x="203" y="190"/>
                            <a:pt x="203" y="190"/>
                            <a:pt x="203" y="190"/>
                          </a:cubicBezTo>
                          <a:cubicBezTo>
                            <a:pt x="203" y="177"/>
                            <a:pt x="203" y="177"/>
                            <a:pt x="203" y="177"/>
                          </a:cubicBezTo>
                          <a:cubicBezTo>
                            <a:pt x="203" y="100"/>
                            <a:pt x="203" y="100"/>
                            <a:pt x="203" y="100"/>
                          </a:cubicBezTo>
                          <a:cubicBezTo>
                            <a:pt x="203" y="95"/>
                            <a:pt x="207" y="91"/>
                            <a:pt x="211" y="91"/>
                          </a:cubicBezTo>
                          <a:cubicBezTo>
                            <a:pt x="216" y="91"/>
                            <a:pt x="220" y="95"/>
                            <a:pt x="220" y="100"/>
                          </a:cubicBezTo>
                          <a:cubicBezTo>
                            <a:pt x="220" y="169"/>
                            <a:pt x="220" y="169"/>
                            <a:pt x="220" y="169"/>
                          </a:cubicBezTo>
                          <a:cubicBezTo>
                            <a:pt x="220" y="190"/>
                            <a:pt x="220" y="190"/>
                            <a:pt x="220" y="190"/>
                          </a:cubicBezTo>
                          <a:cubicBezTo>
                            <a:pt x="220" y="216"/>
                            <a:pt x="220" y="216"/>
                            <a:pt x="220" y="216"/>
                          </a:cubicBezTo>
                          <a:cubicBezTo>
                            <a:pt x="220" y="228"/>
                            <a:pt x="230" y="238"/>
                            <a:pt x="242" y="238"/>
                          </a:cubicBezTo>
                          <a:cubicBezTo>
                            <a:pt x="254" y="238"/>
                            <a:pt x="264" y="228"/>
                            <a:pt x="264" y="216"/>
                          </a:cubicBezTo>
                          <a:cubicBezTo>
                            <a:pt x="264" y="91"/>
                            <a:pt x="264" y="91"/>
                            <a:pt x="264" y="91"/>
                          </a:cubicBezTo>
                          <a:cubicBezTo>
                            <a:pt x="264" y="90"/>
                            <a:pt x="264" y="90"/>
                            <a:pt x="264" y="90"/>
                          </a:cubicBezTo>
                          <a:close/>
                        </a:path>
                      </a:pathLst>
                    </a:cu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4" name="Oval 6">
                      <a:extLst>
                        <a:ext uri="{FF2B5EF4-FFF2-40B4-BE49-F238E27FC236}">
                          <a16:creationId xmlns:a16="http://schemas.microsoft.com/office/drawing/2014/main" id="{E479E74B-4CE5-8DC6-BF59-CFF46BB3BB03}"/>
                        </a:ext>
                      </a:extLst>
                    </p:cNvPr>
                    <p:cNvSpPr>
                      <a:spLocks noChangeArrowheads="1"/>
                    </p:cNvSpPr>
                    <p:nvPr>
                      <p:custDataLst>
                        <p:tags r:id="rId8"/>
                      </p:custDataLst>
                    </p:nvPr>
                  </p:nvSpPr>
                  <p:spPr bwMode="auto">
                    <a:xfrm>
                      <a:off x="7648789" y="4497411"/>
                      <a:ext cx="92719" cy="77681"/>
                    </a:xfrm>
                    <a:prstGeom prst="ellipse">
                      <a:avLst/>
                    </a:prstGeom>
                    <a:solidFill>
                      <a:srgbClr val="94AFAF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6" tIns="45708" rIns="91416" bIns="45708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12D2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315" name="Group 373">
                      <a:extLst>
                        <a:ext uri="{FF2B5EF4-FFF2-40B4-BE49-F238E27FC236}">
                          <a16:creationId xmlns:a16="http://schemas.microsoft.com/office/drawing/2014/main" id="{F07448C0-8FD3-CFB4-C63B-7BFA4B4D01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38674" y="5117070"/>
                      <a:ext cx="230880" cy="436994"/>
                      <a:chOff x="8538674" y="5117070"/>
                      <a:chExt cx="230880" cy="436994"/>
                    </a:xfrm>
                  </p:grpSpPr>
                  <p:sp>
                    <p:nvSpPr>
                      <p:cNvPr id="316" name="Freeform 5">
                        <a:extLst>
                          <a:ext uri="{FF2B5EF4-FFF2-40B4-BE49-F238E27FC236}">
                            <a16:creationId xmlns:a16="http://schemas.microsoft.com/office/drawing/2014/main" id="{51A1FAE5-55A3-FB32-720E-4E840FA4C2F3}"/>
                          </a:ext>
                        </a:extLst>
                      </p:cNvPr>
                      <p:cNvSpPr/>
                      <p:nvPr>
                        <p:custDataLst>
                          <p:tags r:id="rId9"/>
                        </p:custDataLst>
                      </p:nvPr>
                    </p:nvSpPr>
                    <p:spPr bwMode="auto">
                      <a:xfrm>
                        <a:off x="8538674" y="5208678"/>
                        <a:ext cx="230880" cy="345386"/>
                      </a:xfrm>
                      <a:custGeom>
                        <a:avLst/>
                        <a:gdLst>
                          <a:gd name="T0" fmla="*/ 264 w 264"/>
                          <a:gd name="T1" fmla="*/ 90 h 470"/>
                          <a:gd name="T2" fmla="*/ 174 w 264"/>
                          <a:gd name="T3" fmla="*/ 0 h 470"/>
                          <a:gd name="T4" fmla="*/ 91 w 264"/>
                          <a:gd name="T5" fmla="*/ 0 h 470"/>
                          <a:gd name="T6" fmla="*/ 0 w 264"/>
                          <a:gd name="T7" fmla="*/ 90 h 470"/>
                          <a:gd name="T8" fmla="*/ 0 w 264"/>
                          <a:gd name="T9" fmla="*/ 91 h 470"/>
                          <a:gd name="T10" fmla="*/ 0 w 264"/>
                          <a:gd name="T11" fmla="*/ 216 h 470"/>
                          <a:gd name="T12" fmla="*/ 23 w 264"/>
                          <a:gd name="T13" fmla="*/ 238 h 470"/>
                          <a:gd name="T14" fmla="*/ 45 w 264"/>
                          <a:gd name="T15" fmla="*/ 216 h 470"/>
                          <a:gd name="T16" fmla="*/ 45 w 264"/>
                          <a:gd name="T17" fmla="*/ 190 h 470"/>
                          <a:gd name="T18" fmla="*/ 45 w 264"/>
                          <a:gd name="T19" fmla="*/ 169 h 470"/>
                          <a:gd name="T20" fmla="*/ 45 w 264"/>
                          <a:gd name="T21" fmla="*/ 100 h 470"/>
                          <a:gd name="T22" fmla="*/ 53 w 264"/>
                          <a:gd name="T23" fmla="*/ 91 h 470"/>
                          <a:gd name="T24" fmla="*/ 62 w 264"/>
                          <a:gd name="T25" fmla="*/ 100 h 470"/>
                          <a:gd name="T26" fmla="*/ 62 w 264"/>
                          <a:gd name="T27" fmla="*/ 177 h 470"/>
                          <a:gd name="T28" fmla="*/ 62 w 264"/>
                          <a:gd name="T29" fmla="*/ 190 h 470"/>
                          <a:gd name="T30" fmla="*/ 62 w 264"/>
                          <a:gd name="T31" fmla="*/ 236 h 470"/>
                          <a:gd name="T32" fmla="*/ 62 w 264"/>
                          <a:gd name="T33" fmla="*/ 253 h 470"/>
                          <a:gd name="T34" fmla="*/ 62 w 264"/>
                          <a:gd name="T35" fmla="*/ 442 h 470"/>
                          <a:gd name="T36" fmla="*/ 90 w 264"/>
                          <a:gd name="T37" fmla="*/ 470 h 470"/>
                          <a:gd name="T38" fmla="*/ 118 w 264"/>
                          <a:gd name="T39" fmla="*/ 442 h 470"/>
                          <a:gd name="T40" fmla="*/ 118 w 264"/>
                          <a:gd name="T41" fmla="*/ 253 h 470"/>
                          <a:gd name="T42" fmla="*/ 147 w 264"/>
                          <a:gd name="T43" fmla="*/ 253 h 470"/>
                          <a:gd name="T44" fmla="*/ 147 w 264"/>
                          <a:gd name="T45" fmla="*/ 442 h 470"/>
                          <a:gd name="T46" fmla="*/ 175 w 264"/>
                          <a:gd name="T47" fmla="*/ 470 h 470"/>
                          <a:gd name="T48" fmla="*/ 203 w 264"/>
                          <a:gd name="T49" fmla="*/ 442 h 470"/>
                          <a:gd name="T50" fmla="*/ 203 w 264"/>
                          <a:gd name="T51" fmla="*/ 253 h 470"/>
                          <a:gd name="T52" fmla="*/ 203 w 264"/>
                          <a:gd name="T53" fmla="*/ 236 h 470"/>
                          <a:gd name="T54" fmla="*/ 203 w 264"/>
                          <a:gd name="T55" fmla="*/ 190 h 470"/>
                          <a:gd name="T56" fmla="*/ 203 w 264"/>
                          <a:gd name="T57" fmla="*/ 177 h 470"/>
                          <a:gd name="T58" fmla="*/ 203 w 264"/>
                          <a:gd name="T59" fmla="*/ 100 h 470"/>
                          <a:gd name="T60" fmla="*/ 211 w 264"/>
                          <a:gd name="T61" fmla="*/ 91 h 470"/>
                          <a:gd name="T62" fmla="*/ 220 w 264"/>
                          <a:gd name="T63" fmla="*/ 100 h 470"/>
                          <a:gd name="T64" fmla="*/ 220 w 264"/>
                          <a:gd name="T65" fmla="*/ 169 h 470"/>
                          <a:gd name="T66" fmla="*/ 220 w 264"/>
                          <a:gd name="T67" fmla="*/ 190 h 470"/>
                          <a:gd name="T68" fmla="*/ 220 w 264"/>
                          <a:gd name="T69" fmla="*/ 216 h 470"/>
                          <a:gd name="T70" fmla="*/ 242 w 264"/>
                          <a:gd name="T71" fmla="*/ 238 h 470"/>
                          <a:gd name="T72" fmla="*/ 264 w 264"/>
                          <a:gd name="T73" fmla="*/ 216 h 470"/>
                          <a:gd name="T74" fmla="*/ 264 w 264"/>
                          <a:gd name="T75" fmla="*/ 91 h 470"/>
                          <a:gd name="T76" fmla="*/ 264 w 264"/>
                          <a:gd name="T77" fmla="*/ 90 h 4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</a:cxnLst>
                        <a:rect l="0" t="0" r="r" b="b"/>
                        <a:pathLst>
                          <a:path w="264" h="470">
                            <a:moveTo>
                              <a:pt x="264" y="90"/>
                            </a:moveTo>
                            <a:cubicBezTo>
                              <a:pt x="264" y="40"/>
                              <a:pt x="223" y="0"/>
                              <a:pt x="174" y="0"/>
                            </a:cubicBezTo>
                            <a:cubicBezTo>
                              <a:pt x="91" y="0"/>
                              <a:pt x="91" y="0"/>
                              <a:pt x="91" y="0"/>
                            </a:cubicBezTo>
                            <a:cubicBezTo>
                              <a:pt x="41" y="0"/>
                              <a:pt x="1" y="40"/>
                              <a:pt x="0" y="90"/>
                            </a:cubicBezTo>
                            <a:cubicBezTo>
                              <a:pt x="0" y="90"/>
                              <a:pt x="0" y="90"/>
                              <a:pt x="0" y="91"/>
                            </a:cubicBezTo>
                            <a:cubicBezTo>
                              <a:pt x="0" y="216"/>
                              <a:pt x="0" y="216"/>
                              <a:pt x="0" y="216"/>
                            </a:cubicBezTo>
                            <a:cubicBezTo>
                              <a:pt x="0" y="228"/>
                              <a:pt x="10" y="238"/>
                              <a:pt x="23" y="238"/>
                            </a:cubicBezTo>
                            <a:cubicBezTo>
                              <a:pt x="35" y="238"/>
                              <a:pt x="45" y="228"/>
                              <a:pt x="45" y="216"/>
                            </a:cubicBezTo>
                            <a:cubicBezTo>
                              <a:pt x="45" y="190"/>
                              <a:pt x="45" y="190"/>
                              <a:pt x="45" y="190"/>
                            </a:cubicBezTo>
                            <a:cubicBezTo>
                              <a:pt x="45" y="169"/>
                              <a:pt x="45" y="169"/>
                              <a:pt x="45" y="169"/>
                            </a:cubicBezTo>
                            <a:cubicBezTo>
                              <a:pt x="45" y="100"/>
                              <a:pt x="45" y="100"/>
                              <a:pt x="45" y="100"/>
                            </a:cubicBezTo>
                            <a:cubicBezTo>
                              <a:pt x="45" y="95"/>
                              <a:pt x="49" y="91"/>
                              <a:pt x="53" y="91"/>
                            </a:cubicBezTo>
                            <a:cubicBezTo>
                              <a:pt x="58" y="91"/>
                              <a:pt x="62" y="95"/>
                              <a:pt x="62" y="100"/>
                            </a:cubicBezTo>
                            <a:cubicBezTo>
                              <a:pt x="62" y="177"/>
                              <a:pt x="62" y="177"/>
                              <a:pt x="62" y="177"/>
                            </a:cubicBezTo>
                            <a:cubicBezTo>
                              <a:pt x="62" y="190"/>
                              <a:pt x="62" y="190"/>
                              <a:pt x="62" y="190"/>
                            </a:cubicBezTo>
                            <a:cubicBezTo>
                              <a:pt x="62" y="236"/>
                              <a:pt x="62" y="236"/>
                              <a:pt x="62" y="236"/>
                            </a:cubicBezTo>
                            <a:cubicBezTo>
                              <a:pt x="62" y="253"/>
                              <a:pt x="62" y="253"/>
                              <a:pt x="62" y="253"/>
                            </a:cubicBezTo>
                            <a:cubicBezTo>
                              <a:pt x="62" y="442"/>
                              <a:pt x="62" y="442"/>
                              <a:pt x="62" y="442"/>
                            </a:cubicBezTo>
                            <a:cubicBezTo>
                              <a:pt x="62" y="458"/>
                              <a:pt x="74" y="470"/>
                              <a:pt x="90" y="470"/>
                            </a:cubicBezTo>
                            <a:cubicBezTo>
                              <a:pt x="105" y="470"/>
                              <a:pt x="118" y="458"/>
                              <a:pt x="118" y="442"/>
                            </a:cubicBezTo>
                            <a:cubicBezTo>
                              <a:pt x="118" y="253"/>
                              <a:pt x="118" y="253"/>
                              <a:pt x="118" y="253"/>
                            </a:cubicBezTo>
                            <a:cubicBezTo>
                              <a:pt x="147" y="253"/>
                              <a:pt x="147" y="253"/>
                              <a:pt x="147" y="253"/>
                            </a:cubicBezTo>
                            <a:cubicBezTo>
                              <a:pt x="147" y="442"/>
                              <a:pt x="147" y="442"/>
                              <a:pt x="147" y="442"/>
                            </a:cubicBezTo>
                            <a:cubicBezTo>
                              <a:pt x="147" y="458"/>
                              <a:pt x="159" y="470"/>
                              <a:pt x="175" y="470"/>
                            </a:cubicBezTo>
                            <a:cubicBezTo>
                              <a:pt x="190" y="470"/>
                              <a:pt x="203" y="458"/>
                              <a:pt x="203" y="442"/>
                            </a:cubicBezTo>
                            <a:cubicBezTo>
                              <a:pt x="203" y="253"/>
                              <a:pt x="203" y="253"/>
                              <a:pt x="203" y="253"/>
                            </a:cubicBezTo>
                            <a:cubicBezTo>
                              <a:pt x="203" y="236"/>
                              <a:pt x="203" y="236"/>
                              <a:pt x="203" y="236"/>
                            </a:cubicBezTo>
                            <a:cubicBezTo>
                              <a:pt x="203" y="190"/>
                              <a:pt x="203" y="190"/>
                              <a:pt x="203" y="190"/>
                            </a:cubicBezTo>
                            <a:cubicBezTo>
                              <a:pt x="203" y="177"/>
                              <a:pt x="203" y="177"/>
                              <a:pt x="203" y="177"/>
                            </a:cubicBezTo>
                            <a:cubicBezTo>
                              <a:pt x="203" y="100"/>
                              <a:pt x="203" y="100"/>
                              <a:pt x="203" y="100"/>
                            </a:cubicBezTo>
                            <a:cubicBezTo>
                              <a:pt x="203" y="95"/>
                              <a:pt x="207" y="91"/>
                              <a:pt x="211" y="91"/>
                            </a:cubicBezTo>
                            <a:cubicBezTo>
                              <a:pt x="216" y="91"/>
                              <a:pt x="220" y="95"/>
                              <a:pt x="220" y="100"/>
                            </a:cubicBezTo>
                            <a:cubicBezTo>
                              <a:pt x="220" y="169"/>
                              <a:pt x="220" y="169"/>
                              <a:pt x="220" y="169"/>
                            </a:cubicBezTo>
                            <a:cubicBezTo>
                              <a:pt x="220" y="190"/>
                              <a:pt x="220" y="190"/>
                              <a:pt x="220" y="190"/>
                            </a:cubicBezTo>
                            <a:cubicBezTo>
                              <a:pt x="220" y="216"/>
                              <a:pt x="220" y="216"/>
                              <a:pt x="220" y="216"/>
                            </a:cubicBezTo>
                            <a:cubicBezTo>
                              <a:pt x="220" y="228"/>
                              <a:pt x="230" y="238"/>
                              <a:pt x="242" y="238"/>
                            </a:cubicBezTo>
                            <a:cubicBezTo>
                              <a:pt x="254" y="238"/>
                              <a:pt x="264" y="228"/>
                              <a:pt x="264" y="216"/>
                            </a:cubicBezTo>
                            <a:cubicBezTo>
                              <a:pt x="264" y="91"/>
                              <a:pt x="264" y="91"/>
                              <a:pt x="264" y="91"/>
                            </a:cubicBezTo>
                            <a:cubicBezTo>
                              <a:pt x="264" y="90"/>
                              <a:pt x="264" y="90"/>
                              <a:pt x="264" y="90"/>
                            </a:cubicBezTo>
                            <a:close/>
                          </a:path>
                        </a:pathLst>
                      </a:custGeom>
                      <a:solidFill>
                        <a:srgbClr val="94AFAF">
                          <a:lumMod val="75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16" tIns="45708" rIns="91416" bIns="45708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id-ID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12D2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17" name="Oval 6">
                        <a:extLst>
                          <a:ext uri="{FF2B5EF4-FFF2-40B4-BE49-F238E27FC236}">
                            <a16:creationId xmlns:a16="http://schemas.microsoft.com/office/drawing/2014/main" id="{32D7F862-406F-9167-2779-77894D6532BD}"/>
                          </a:ext>
                        </a:extLst>
                      </p:cNvPr>
                      <p:cNvSpPr>
                        <a:spLocks noChangeArrowheads="1"/>
                      </p:cNvSpPr>
                      <p:nvPr>
                        <p:custDataLst>
                          <p:tags r:id="rId10"/>
                        </p:custDataLst>
                      </p:nvPr>
                    </p:nvSpPr>
                    <p:spPr bwMode="auto">
                      <a:xfrm>
                        <a:off x="8607573" y="5117070"/>
                        <a:ext cx="92719" cy="77681"/>
                      </a:xfrm>
                      <a:prstGeom prst="ellipse">
                        <a:avLst/>
                      </a:prstGeom>
                      <a:solidFill>
                        <a:srgbClr val="94AFAF">
                          <a:lumMod val="7500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16" tIns="45708" rIns="91416" bIns="45708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id-ID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12D2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0" name="Freeform 5">
                  <a:extLst>
                    <a:ext uri="{FF2B5EF4-FFF2-40B4-BE49-F238E27FC236}">
                      <a16:creationId xmlns:a16="http://schemas.microsoft.com/office/drawing/2014/main" id="{3A3A3744-AF1F-3F66-325B-0024BB3D1274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4171452" y="3121580"/>
                  <a:ext cx="230880" cy="345387"/>
                </a:xfrm>
                <a:custGeom>
                  <a:avLst/>
                  <a:gdLst>
                    <a:gd name="T0" fmla="*/ 264 w 264"/>
                    <a:gd name="T1" fmla="*/ 90 h 470"/>
                    <a:gd name="T2" fmla="*/ 174 w 264"/>
                    <a:gd name="T3" fmla="*/ 0 h 470"/>
                    <a:gd name="T4" fmla="*/ 91 w 264"/>
                    <a:gd name="T5" fmla="*/ 0 h 470"/>
                    <a:gd name="T6" fmla="*/ 0 w 264"/>
                    <a:gd name="T7" fmla="*/ 90 h 470"/>
                    <a:gd name="T8" fmla="*/ 0 w 264"/>
                    <a:gd name="T9" fmla="*/ 91 h 470"/>
                    <a:gd name="T10" fmla="*/ 0 w 264"/>
                    <a:gd name="T11" fmla="*/ 216 h 470"/>
                    <a:gd name="T12" fmla="*/ 23 w 264"/>
                    <a:gd name="T13" fmla="*/ 238 h 470"/>
                    <a:gd name="T14" fmla="*/ 45 w 264"/>
                    <a:gd name="T15" fmla="*/ 216 h 470"/>
                    <a:gd name="T16" fmla="*/ 45 w 264"/>
                    <a:gd name="T17" fmla="*/ 190 h 470"/>
                    <a:gd name="T18" fmla="*/ 45 w 264"/>
                    <a:gd name="T19" fmla="*/ 169 h 470"/>
                    <a:gd name="T20" fmla="*/ 45 w 264"/>
                    <a:gd name="T21" fmla="*/ 100 h 470"/>
                    <a:gd name="T22" fmla="*/ 53 w 264"/>
                    <a:gd name="T23" fmla="*/ 91 h 470"/>
                    <a:gd name="T24" fmla="*/ 62 w 264"/>
                    <a:gd name="T25" fmla="*/ 100 h 470"/>
                    <a:gd name="T26" fmla="*/ 62 w 264"/>
                    <a:gd name="T27" fmla="*/ 177 h 470"/>
                    <a:gd name="T28" fmla="*/ 62 w 264"/>
                    <a:gd name="T29" fmla="*/ 190 h 470"/>
                    <a:gd name="T30" fmla="*/ 62 w 264"/>
                    <a:gd name="T31" fmla="*/ 236 h 470"/>
                    <a:gd name="T32" fmla="*/ 62 w 264"/>
                    <a:gd name="T33" fmla="*/ 253 h 470"/>
                    <a:gd name="T34" fmla="*/ 62 w 264"/>
                    <a:gd name="T35" fmla="*/ 442 h 470"/>
                    <a:gd name="T36" fmla="*/ 90 w 264"/>
                    <a:gd name="T37" fmla="*/ 470 h 470"/>
                    <a:gd name="T38" fmla="*/ 118 w 264"/>
                    <a:gd name="T39" fmla="*/ 442 h 470"/>
                    <a:gd name="T40" fmla="*/ 118 w 264"/>
                    <a:gd name="T41" fmla="*/ 253 h 470"/>
                    <a:gd name="T42" fmla="*/ 147 w 264"/>
                    <a:gd name="T43" fmla="*/ 253 h 470"/>
                    <a:gd name="T44" fmla="*/ 147 w 264"/>
                    <a:gd name="T45" fmla="*/ 442 h 470"/>
                    <a:gd name="T46" fmla="*/ 175 w 264"/>
                    <a:gd name="T47" fmla="*/ 470 h 470"/>
                    <a:gd name="T48" fmla="*/ 203 w 264"/>
                    <a:gd name="T49" fmla="*/ 442 h 470"/>
                    <a:gd name="T50" fmla="*/ 203 w 264"/>
                    <a:gd name="T51" fmla="*/ 253 h 470"/>
                    <a:gd name="T52" fmla="*/ 203 w 264"/>
                    <a:gd name="T53" fmla="*/ 236 h 470"/>
                    <a:gd name="T54" fmla="*/ 203 w 264"/>
                    <a:gd name="T55" fmla="*/ 190 h 470"/>
                    <a:gd name="T56" fmla="*/ 203 w 264"/>
                    <a:gd name="T57" fmla="*/ 177 h 470"/>
                    <a:gd name="T58" fmla="*/ 203 w 264"/>
                    <a:gd name="T59" fmla="*/ 100 h 470"/>
                    <a:gd name="T60" fmla="*/ 211 w 264"/>
                    <a:gd name="T61" fmla="*/ 91 h 470"/>
                    <a:gd name="T62" fmla="*/ 220 w 264"/>
                    <a:gd name="T63" fmla="*/ 100 h 470"/>
                    <a:gd name="T64" fmla="*/ 220 w 264"/>
                    <a:gd name="T65" fmla="*/ 169 h 470"/>
                    <a:gd name="T66" fmla="*/ 220 w 264"/>
                    <a:gd name="T67" fmla="*/ 190 h 470"/>
                    <a:gd name="T68" fmla="*/ 220 w 264"/>
                    <a:gd name="T69" fmla="*/ 216 h 470"/>
                    <a:gd name="T70" fmla="*/ 242 w 264"/>
                    <a:gd name="T71" fmla="*/ 238 h 470"/>
                    <a:gd name="T72" fmla="*/ 264 w 264"/>
                    <a:gd name="T73" fmla="*/ 216 h 470"/>
                    <a:gd name="T74" fmla="*/ 264 w 264"/>
                    <a:gd name="T75" fmla="*/ 91 h 470"/>
                    <a:gd name="T76" fmla="*/ 264 w 264"/>
                    <a:gd name="T77" fmla="*/ 90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64" h="470">
                      <a:moveTo>
                        <a:pt x="264" y="90"/>
                      </a:moveTo>
                      <a:cubicBezTo>
                        <a:pt x="264" y="40"/>
                        <a:pt x="223" y="0"/>
                        <a:pt x="174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41" y="0"/>
                        <a:pt x="1" y="40"/>
                        <a:pt x="0" y="90"/>
                      </a:cubicBezTo>
                      <a:cubicBezTo>
                        <a:pt x="0" y="90"/>
                        <a:pt x="0" y="90"/>
                        <a:pt x="0" y="91"/>
                      </a:cubicBezTo>
                      <a:cubicBezTo>
                        <a:pt x="0" y="216"/>
                        <a:pt x="0" y="216"/>
                        <a:pt x="0" y="216"/>
                      </a:cubicBezTo>
                      <a:cubicBezTo>
                        <a:pt x="0" y="228"/>
                        <a:pt x="10" y="238"/>
                        <a:pt x="23" y="238"/>
                      </a:cubicBezTo>
                      <a:cubicBezTo>
                        <a:pt x="35" y="238"/>
                        <a:pt x="45" y="228"/>
                        <a:pt x="45" y="216"/>
                      </a:cubicBezTo>
                      <a:cubicBezTo>
                        <a:pt x="45" y="190"/>
                        <a:pt x="45" y="190"/>
                        <a:pt x="45" y="190"/>
                      </a:cubicBezTo>
                      <a:cubicBezTo>
                        <a:pt x="45" y="169"/>
                        <a:pt x="45" y="169"/>
                        <a:pt x="45" y="169"/>
                      </a:cubicBezTo>
                      <a:cubicBezTo>
                        <a:pt x="45" y="100"/>
                        <a:pt x="45" y="100"/>
                        <a:pt x="45" y="100"/>
                      </a:cubicBezTo>
                      <a:cubicBezTo>
                        <a:pt x="45" y="95"/>
                        <a:pt x="49" y="91"/>
                        <a:pt x="53" y="91"/>
                      </a:cubicBezTo>
                      <a:cubicBezTo>
                        <a:pt x="58" y="91"/>
                        <a:pt x="62" y="95"/>
                        <a:pt x="62" y="100"/>
                      </a:cubicBezTo>
                      <a:cubicBezTo>
                        <a:pt x="62" y="177"/>
                        <a:pt x="62" y="177"/>
                        <a:pt x="62" y="177"/>
                      </a:cubicBezTo>
                      <a:cubicBezTo>
                        <a:pt x="62" y="190"/>
                        <a:pt x="62" y="190"/>
                        <a:pt x="62" y="190"/>
                      </a:cubicBezTo>
                      <a:cubicBezTo>
                        <a:pt x="62" y="236"/>
                        <a:pt x="62" y="236"/>
                        <a:pt x="62" y="236"/>
                      </a:cubicBezTo>
                      <a:cubicBezTo>
                        <a:pt x="62" y="253"/>
                        <a:pt x="62" y="253"/>
                        <a:pt x="62" y="253"/>
                      </a:cubicBezTo>
                      <a:cubicBezTo>
                        <a:pt x="62" y="442"/>
                        <a:pt x="62" y="442"/>
                        <a:pt x="62" y="442"/>
                      </a:cubicBezTo>
                      <a:cubicBezTo>
                        <a:pt x="62" y="458"/>
                        <a:pt x="74" y="470"/>
                        <a:pt x="90" y="470"/>
                      </a:cubicBezTo>
                      <a:cubicBezTo>
                        <a:pt x="105" y="470"/>
                        <a:pt x="118" y="458"/>
                        <a:pt x="118" y="442"/>
                      </a:cubicBezTo>
                      <a:cubicBezTo>
                        <a:pt x="118" y="253"/>
                        <a:pt x="118" y="253"/>
                        <a:pt x="118" y="253"/>
                      </a:cubicBezTo>
                      <a:cubicBezTo>
                        <a:pt x="147" y="253"/>
                        <a:pt x="147" y="253"/>
                        <a:pt x="147" y="253"/>
                      </a:cubicBezTo>
                      <a:cubicBezTo>
                        <a:pt x="147" y="442"/>
                        <a:pt x="147" y="442"/>
                        <a:pt x="147" y="442"/>
                      </a:cubicBezTo>
                      <a:cubicBezTo>
                        <a:pt x="147" y="458"/>
                        <a:pt x="159" y="470"/>
                        <a:pt x="175" y="470"/>
                      </a:cubicBezTo>
                      <a:cubicBezTo>
                        <a:pt x="190" y="470"/>
                        <a:pt x="203" y="458"/>
                        <a:pt x="203" y="442"/>
                      </a:cubicBezTo>
                      <a:cubicBezTo>
                        <a:pt x="203" y="253"/>
                        <a:pt x="203" y="253"/>
                        <a:pt x="203" y="253"/>
                      </a:cubicBezTo>
                      <a:cubicBezTo>
                        <a:pt x="203" y="236"/>
                        <a:pt x="203" y="236"/>
                        <a:pt x="203" y="236"/>
                      </a:cubicBezTo>
                      <a:cubicBezTo>
                        <a:pt x="203" y="190"/>
                        <a:pt x="203" y="190"/>
                        <a:pt x="203" y="190"/>
                      </a:cubicBezTo>
                      <a:cubicBezTo>
                        <a:pt x="203" y="177"/>
                        <a:pt x="203" y="177"/>
                        <a:pt x="203" y="177"/>
                      </a:cubicBezTo>
                      <a:cubicBezTo>
                        <a:pt x="203" y="100"/>
                        <a:pt x="203" y="100"/>
                        <a:pt x="203" y="100"/>
                      </a:cubicBezTo>
                      <a:cubicBezTo>
                        <a:pt x="203" y="95"/>
                        <a:pt x="207" y="91"/>
                        <a:pt x="211" y="91"/>
                      </a:cubicBezTo>
                      <a:cubicBezTo>
                        <a:pt x="216" y="91"/>
                        <a:pt x="220" y="95"/>
                        <a:pt x="220" y="100"/>
                      </a:cubicBezTo>
                      <a:cubicBezTo>
                        <a:pt x="220" y="169"/>
                        <a:pt x="220" y="169"/>
                        <a:pt x="220" y="169"/>
                      </a:cubicBezTo>
                      <a:cubicBezTo>
                        <a:pt x="220" y="190"/>
                        <a:pt x="220" y="190"/>
                        <a:pt x="220" y="190"/>
                      </a:cubicBezTo>
                      <a:cubicBezTo>
                        <a:pt x="220" y="216"/>
                        <a:pt x="220" y="216"/>
                        <a:pt x="220" y="216"/>
                      </a:cubicBezTo>
                      <a:cubicBezTo>
                        <a:pt x="220" y="228"/>
                        <a:pt x="230" y="238"/>
                        <a:pt x="242" y="238"/>
                      </a:cubicBezTo>
                      <a:cubicBezTo>
                        <a:pt x="254" y="238"/>
                        <a:pt x="264" y="228"/>
                        <a:pt x="264" y="216"/>
                      </a:cubicBezTo>
                      <a:cubicBezTo>
                        <a:pt x="264" y="91"/>
                        <a:pt x="264" y="91"/>
                        <a:pt x="264" y="91"/>
                      </a:cubicBezTo>
                      <a:cubicBezTo>
                        <a:pt x="264" y="90"/>
                        <a:pt x="264" y="90"/>
                        <a:pt x="264" y="90"/>
                      </a:cubicBezTo>
                      <a:close/>
                    </a:path>
                  </a:pathLst>
                </a:custGeom>
                <a:solidFill>
                  <a:srgbClr val="94AFAF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12D2A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1" name="Oval 6">
                  <a:extLst>
                    <a:ext uri="{FF2B5EF4-FFF2-40B4-BE49-F238E27FC236}">
                      <a16:creationId xmlns:a16="http://schemas.microsoft.com/office/drawing/2014/main" id="{B38B1FA8-6367-97D5-EA2A-43F322441D7A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4240350" y="3029974"/>
                  <a:ext cx="92719" cy="77680"/>
                </a:xfrm>
                <a:prstGeom prst="ellipse">
                  <a:avLst/>
                </a:prstGeom>
                <a:solidFill>
                  <a:srgbClr val="94AFAF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12D2A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Freeform 5">
                  <a:extLst>
                    <a:ext uri="{FF2B5EF4-FFF2-40B4-BE49-F238E27FC236}">
                      <a16:creationId xmlns:a16="http://schemas.microsoft.com/office/drawing/2014/main" id="{9DD74EAB-21F1-9E4C-7418-B6416DD435ED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5018730" y="2600584"/>
                  <a:ext cx="230880" cy="345387"/>
                </a:xfrm>
                <a:custGeom>
                  <a:avLst/>
                  <a:gdLst>
                    <a:gd name="T0" fmla="*/ 264 w 264"/>
                    <a:gd name="T1" fmla="*/ 90 h 470"/>
                    <a:gd name="T2" fmla="*/ 174 w 264"/>
                    <a:gd name="T3" fmla="*/ 0 h 470"/>
                    <a:gd name="T4" fmla="*/ 91 w 264"/>
                    <a:gd name="T5" fmla="*/ 0 h 470"/>
                    <a:gd name="T6" fmla="*/ 0 w 264"/>
                    <a:gd name="T7" fmla="*/ 90 h 470"/>
                    <a:gd name="T8" fmla="*/ 0 w 264"/>
                    <a:gd name="T9" fmla="*/ 91 h 470"/>
                    <a:gd name="T10" fmla="*/ 0 w 264"/>
                    <a:gd name="T11" fmla="*/ 216 h 470"/>
                    <a:gd name="T12" fmla="*/ 23 w 264"/>
                    <a:gd name="T13" fmla="*/ 238 h 470"/>
                    <a:gd name="T14" fmla="*/ 45 w 264"/>
                    <a:gd name="T15" fmla="*/ 216 h 470"/>
                    <a:gd name="T16" fmla="*/ 45 w 264"/>
                    <a:gd name="T17" fmla="*/ 190 h 470"/>
                    <a:gd name="T18" fmla="*/ 45 w 264"/>
                    <a:gd name="T19" fmla="*/ 169 h 470"/>
                    <a:gd name="T20" fmla="*/ 45 w 264"/>
                    <a:gd name="T21" fmla="*/ 100 h 470"/>
                    <a:gd name="T22" fmla="*/ 53 w 264"/>
                    <a:gd name="T23" fmla="*/ 91 h 470"/>
                    <a:gd name="T24" fmla="*/ 62 w 264"/>
                    <a:gd name="T25" fmla="*/ 100 h 470"/>
                    <a:gd name="T26" fmla="*/ 62 w 264"/>
                    <a:gd name="T27" fmla="*/ 177 h 470"/>
                    <a:gd name="T28" fmla="*/ 62 w 264"/>
                    <a:gd name="T29" fmla="*/ 190 h 470"/>
                    <a:gd name="T30" fmla="*/ 62 w 264"/>
                    <a:gd name="T31" fmla="*/ 236 h 470"/>
                    <a:gd name="T32" fmla="*/ 62 w 264"/>
                    <a:gd name="T33" fmla="*/ 253 h 470"/>
                    <a:gd name="T34" fmla="*/ 62 w 264"/>
                    <a:gd name="T35" fmla="*/ 442 h 470"/>
                    <a:gd name="T36" fmla="*/ 90 w 264"/>
                    <a:gd name="T37" fmla="*/ 470 h 470"/>
                    <a:gd name="T38" fmla="*/ 118 w 264"/>
                    <a:gd name="T39" fmla="*/ 442 h 470"/>
                    <a:gd name="T40" fmla="*/ 118 w 264"/>
                    <a:gd name="T41" fmla="*/ 253 h 470"/>
                    <a:gd name="T42" fmla="*/ 147 w 264"/>
                    <a:gd name="T43" fmla="*/ 253 h 470"/>
                    <a:gd name="T44" fmla="*/ 147 w 264"/>
                    <a:gd name="T45" fmla="*/ 442 h 470"/>
                    <a:gd name="T46" fmla="*/ 175 w 264"/>
                    <a:gd name="T47" fmla="*/ 470 h 470"/>
                    <a:gd name="T48" fmla="*/ 203 w 264"/>
                    <a:gd name="T49" fmla="*/ 442 h 470"/>
                    <a:gd name="T50" fmla="*/ 203 w 264"/>
                    <a:gd name="T51" fmla="*/ 253 h 470"/>
                    <a:gd name="T52" fmla="*/ 203 w 264"/>
                    <a:gd name="T53" fmla="*/ 236 h 470"/>
                    <a:gd name="T54" fmla="*/ 203 w 264"/>
                    <a:gd name="T55" fmla="*/ 190 h 470"/>
                    <a:gd name="T56" fmla="*/ 203 w 264"/>
                    <a:gd name="T57" fmla="*/ 177 h 470"/>
                    <a:gd name="T58" fmla="*/ 203 w 264"/>
                    <a:gd name="T59" fmla="*/ 100 h 470"/>
                    <a:gd name="T60" fmla="*/ 211 w 264"/>
                    <a:gd name="T61" fmla="*/ 91 h 470"/>
                    <a:gd name="T62" fmla="*/ 220 w 264"/>
                    <a:gd name="T63" fmla="*/ 100 h 470"/>
                    <a:gd name="T64" fmla="*/ 220 w 264"/>
                    <a:gd name="T65" fmla="*/ 169 h 470"/>
                    <a:gd name="T66" fmla="*/ 220 w 264"/>
                    <a:gd name="T67" fmla="*/ 190 h 470"/>
                    <a:gd name="T68" fmla="*/ 220 w 264"/>
                    <a:gd name="T69" fmla="*/ 216 h 470"/>
                    <a:gd name="T70" fmla="*/ 242 w 264"/>
                    <a:gd name="T71" fmla="*/ 238 h 470"/>
                    <a:gd name="T72" fmla="*/ 264 w 264"/>
                    <a:gd name="T73" fmla="*/ 216 h 470"/>
                    <a:gd name="T74" fmla="*/ 264 w 264"/>
                    <a:gd name="T75" fmla="*/ 91 h 470"/>
                    <a:gd name="T76" fmla="*/ 264 w 264"/>
                    <a:gd name="T77" fmla="*/ 90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64" h="470">
                      <a:moveTo>
                        <a:pt x="264" y="90"/>
                      </a:moveTo>
                      <a:cubicBezTo>
                        <a:pt x="264" y="40"/>
                        <a:pt x="223" y="0"/>
                        <a:pt x="174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41" y="0"/>
                        <a:pt x="1" y="40"/>
                        <a:pt x="0" y="90"/>
                      </a:cubicBezTo>
                      <a:cubicBezTo>
                        <a:pt x="0" y="90"/>
                        <a:pt x="0" y="90"/>
                        <a:pt x="0" y="91"/>
                      </a:cubicBezTo>
                      <a:cubicBezTo>
                        <a:pt x="0" y="216"/>
                        <a:pt x="0" y="216"/>
                        <a:pt x="0" y="216"/>
                      </a:cubicBezTo>
                      <a:cubicBezTo>
                        <a:pt x="0" y="228"/>
                        <a:pt x="10" y="238"/>
                        <a:pt x="23" y="238"/>
                      </a:cubicBezTo>
                      <a:cubicBezTo>
                        <a:pt x="35" y="238"/>
                        <a:pt x="45" y="228"/>
                        <a:pt x="45" y="216"/>
                      </a:cubicBezTo>
                      <a:cubicBezTo>
                        <a:pt x="45" y="190"/>
                        <a:pt x="45" y="190"/>
                        <a:pt x="45" y="190"/>
                      </a:cubicBezTo>
                      <a:cubicBezTo>
                        <a:pt x="45" y="169"/>
                        <a:pt x="45" y="169"/>
                        <a:pt x="45" y="169"/>
                      </a:cubicBezTo>
                      <a:cubicBezTo>
                        <a:pt x="45" y="100"/>
                        <a:pt x="45" y="100"/>
                        <a:pt x="45" y="100"/>
                      </a:cubicBezTo>
                      <a:cubicBezTo>
                        <a:pt x="45" y="95"/>
                        <a:pt x="49" y="91"/>
                        <a:pt x="53" y="91"/>
                      </a:cubicBezTo>
                      <a:cubicBezTo>
                        <a:pt x="58" y="91"/>
                        <a:pt x="62" y="95"/>
                        <a:pt x="62" y="100"/>
                      </a:cubicBezTo>
                      <a:cubicBezTo>
                        <a:pt x="62" y="177"/>
                        <a:pt x="62" y="177"/>
                        <a:pt x="62" y="177"/>
                      </a:cubicBezTo>
                      <a:cubicBezTo>
                        <a:pt x="62" y="190"/>
                        <a:pt x="62" y="190"/>
                        <a:pt x="62" y="190"/>
                      </a:cubicBezTo>
                      <a:cubicBezTo>
                        <a:pt x="62" y="236"/>
                        <a:pt x="62" y="236"/>
                        <a:pt x="62" y="236"/>
                      </a:cubicBezTo>
                      <a:cubicBezTo>
                        <a:pt x="62" y="253"/>
                        <a:pt x="62" y="253"/>
                        <a:pt x="62" y="253"/>
                      </a:cubicBezTo>
                      <a:cubicBezTo>
                        <a:pt x="62" y="442"/>
                        <a:pt x="62" y="442"/>
                        <a:pt x="62" y="442"/>
                      </a:cubicBezTo>
                      <a:cubicBezTo>
                        <a:pt x="62" y="458"/>
                        <a:pt x="74" y="470"/>
                        <a:pt x="90" y="470"/>
                      </a:cubicBezTo>
                      <a:cubicBezTo>
                        <a:pt x="105" y="470"/>
                        <a:pt x="118" y="458"/>
                        <a:pt x="118" y="442"/>
                      </a:cubicBezTo>
                      <a:cubicBezTo>
                        <a:pt x="118" y="253"/>
                        <a:pt x="118" y="253"/>
                        <a:pt x="118" y="253"/>
                      </a:cubicBezTo>
                      <a:cubicBezTo>
                        <a:pt x="147" y="253"/>
                        <a:pt x="147" y="253"/>
                        <a:pt x="147" y="253"/>
                      </a:cubicBezTo>
                      <a:cubicBezTo>
                        <a:pt x="147" y="442"/>
                        <a:pt x="147" y="442"/>
                        <a:pt x="147" y="442"/>
                      </a:cubicBezTo>
                      <a:cubicBezTo>
                        <a:pt x="147" y="458"/>
                        <a:pt x="159" y="470"/>
                        <a:pt x="175" y="470"/>
                      </a:cubicBezTo>
                      <a:cubicBezTo>
                        <a:pt x="190" y="470"/>
                        <a:pt x="203" y="458"/>
                        <a:pt x="203" y="442"/>
                      </a:cubicBezTo>
                      <a:cubicBezTo>
                        <a:pt x="203" y="253"/>
                        <a:pt x="203" y="253"/>
                        <a:pt x="203" y="253"/>
                      </a:cubicBezTo>
                      <a:cubicBezTo>
                        <a:pt x="203" y="236"/>
                        <a:pt x="203" y="236"/>
                        <a:pt x="203" y="236"/>
                      </a:cubicBezTo>
                      <a:cubicBezTo>
                        <a:pt x="203" y="190"/>
                        <a:pt x="203" y="190"/>
                        <a:pt x="203" y="190"/>
                      </a:cubicBezTo>
                      <a:cubicBezTo>
                        <a:pt x="203" y="177"/>
                        <a:pt x="203" y="177"/>
                        <a:pt x="203" y="177"/>
                      </a:cubicBezTo>
                      <a:cubicBezTo>
                        <a:pt x="203" y="100"/>
                        <a:pt x="203" y="100"/>
                        <a:pt x="203" y="100"/>
                      </a:cubicBezTo>
                      <a:cubicBezTo>
                        <a:pt x="203" y="95"/>
                        <a:pt x="207" y="91"/>
                        <a:pt x="211" y="91"/>
                      </a:cubicBezTo>
                      <a:cubicBezTo>
                        <a:pt x="216" y="91"/>
                        <a:pt x="220" y="95"/>
                        <a:pt x="220" y="100"/>
                      </a:cubicBezTo>
                      <a:cubicBezTo>
                        <a:pt x="220" y="169"/>
                        <a:pt x="220" y="169"/>
                        <a:pt x="220" y="169"/>
                      </a:cubicBezTo>
                      <a:cubicBezTo>
                        <a:pt x="220" y="190"/>
                        <a:pt x="220" y="190"/>
                        <a:pt x="220" y="190"/>
                      </a:cubicBezTo>
                      <a:cubicBezTo>
                        <a:pt x="220" y="216"/>
                        <a:pt x="220" y="216"/>
                        <a:pt x="220" y="216"/>
                      </a:cubicBezTo>
                      <a:cubicBezTo>
                        <a:pt x="220" y="228"/>
                        <a:pt x="230" y="238"/>
                        <a:pt x="242" y="238"/>
                      </a:cubicBezTo>
                      <a:cubicBezTo>
                        <a:pt x="254" y="238"/>
                        <a:pt x="264" y="228"/>
                        <a:pt x="264" y="216"/>
                      </a:cubicBezTo>
                      <a:cubicBezTo>
                        <a:pt x="264" y="91"/>
                        <a:pt x="264" y="91"/>
                        <a:pt x="264" y="91"/>
                      </a:cubicBezTo>
                      <a:cubicBezTo>
                        <a:pt x="264" y="90"/>
                        <a:pt x="264" y="90"/>
                        <a:pt x="264" y="90"/>
                      </a:cubicBezTo>
                      <a:close/>
                    </a:path>
                  </a:pathLst>
                </a:custGeom>
                <a:solidFill>
                  <a:srgbClr val="94AFAF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12D2A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Oval 6">
                  <a:extLst>
                    <a:ext uri="{FF2B5EF4-FFF2-40B4-BE49-F238E27FC236}">
                      <a16:creationId xmlns:a16="http://schemas.microsoft.com/office/drawing/2014/main" id="{08C127DA-2F8B-8D56-B6B3-AFE298D50E49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5087629" y="2508978"/>
                  <a:ext cx="92719" cy="77680"/>
                </a:xfrm>
                <a:prstGeom prst="ellipse">
                  <a:avLst/>
                </a:prstGeom>
                <a:solidFill>
                  <a:srgbClr val="94AFAF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12D2A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TextBox 303">
                  <a:extLst>
                    <a:ext uri="{FF2B5EF4-FFF2-40B4-BE49-F238E27FC236}">
                      <a16:creationId xmlns:a16="http://schemas.microsoft.com/office/drawing/2014/main" id="{318DE00C-A8F9-6E21-CF4A-F1B0A23D8F6E}"/>
                    </a:ext>
                  </a:extLst>
                </p:cNvPr>
                <p:cNvSpPr txBox="1"/>
                <p:nvPr/>
              </p:nvSpPr>
              <p:spPr>
                <a:xfrm>
                  <a:off x="4066977" y="4230979"/>
                  <a:ext cx="925796" cy="1424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 anchorCtr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ru-RU" sz="700" dirty="0">
                      <a:solidFill>
                        <a:srgbClr val="FCFBFA"/>
                      </a:solidFill>
                      <a:latin typeface="Arial" panose="020B0604020202020204" pitchFamily="34" charset="0"/>
                      <a:ea typeface="League Spartan" charset="0"/>
                      <a:cs typeface="Arial" panose="020B0604020202020204" pitchFamily="34" charset="0"/>
                    </a:rPr>
                    <a:t>Финансы</a:t>
                  </a:r>
                  <a:endParaRPr lang="en-US" sz="700" dirty="0">
                    <a:solidFill>
                      <a:srgbClr val="FCFBFA"/>
                    </a:solidFill>
                    <a:latin typeface="Arial" panose="020B0604020202020204" pitchFamily="34" charset="0"/>
                    <a:ea typeface="League Spartan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Oval 398">
                  <a:extLst>
                    <a:ext uri="{FF2B5EF4-FFF2-40B4-BE49-F238E27FC236}">
                      <a16:creationId xmlns:a16="http://schemas.microsoft.com/office/drawing/2014/main" id="{05F3FC9B-841F-36C1-F44E-0CF97DD6649E}"/>
                    </a:ext>
                  </a:extLst>
                </p:cNvPr>
                <p:cNvSpPr/>
                <p:nvPr/>
              </p:nvSpPr>
              <p:spPr>
                <a:xfrm>
                  <a:off x="2589607" y="4305644"/>
                  <a:ext cx="1817999" cy="1816834"/>
                </a:xfrm>
                <a:prstGeom prst="ellipse">
                  <a:avLst/>
                </a:prstGeom>
                <a:solidFill>
                  <a:srgbClr val="41817E">
                    <a:alpha val="17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Oval 399">
                  <a:extLst>
                    <a:ext uri="{FF2B5EF4-FFF2-40B4-BE49-F238E27FC236}">
                      <a16:creationId xmlns:a16="http://schemas.microsoft.com/office/drawing/2014/main" id="{CCE668B0-18CD-5A10-0636-C879A11D5A58}"/>
                    </a:ext>
                  </a:extLst>
                </p:cNvPr>
                <p:cNvSpPr/>
                <p:nvPr/>
              </p:nvSpPr>
              <p:spPr>
                <a:xfrm>
                  <a:off x="4586508" y="4261284"/>
                  <a:ext cx="1817999" cy="1818000"/>
                </a:xfrm>
                <a:prstGeom prst="ellipse">
                  <a:avLst/>
                </a:prstGeom>
                <a:solidFill>
                  <a:srgbClr val="C74634">
                    <a:lumMod val="40000"/>
                    <a:lumOff val="60000"/>
                    <a:alpha val="32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Oval 400">
                  <a:extLst>
                    <a:ext uri="{FF2B5EF4-FFF2-40B4-BE49-F238E27FC236}">
                      <a16:creationId xmlns:a16="http://schemas.microsoft.com/office/drawing/2014/main" id="{B08D2DD9-EE98-5BBF-3B32-0297A71DA450}"/>
                    </a:ext>
                  </a:extLst>
                </p:cNvPr>
                <p:cNvSpPr/>
                <p:nvPr/>
              </p:nvSpPr>
              <p:spPr>
                <a:xfrm>
                  <a:off x="5333588" y="2517649"/>
                  <a:ext cx="1817999" cy="1818000"/>
                </a:xfrm>
                <a:prstGeom prst="ellipse">
                  <a:avLst/>
                </a:prstGeom>
                <a:solidFill>
                  <a:srgbClr val="AE562C">
                    <a:lumMod val="40000"/>
                    <a:lumOff val="60000"/>
                    <a:alpha val="53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FBF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74" name="Рисунок 273">
                <a:extLst>
                  <a:ext uri="{FF2B5EF4-FFF2-40B4-BE49-F238E27FC236}">
                    <a16:creationId xmlns:a16="http://schemas.microsoft.com/office/drawing/2014/main" id="{7BA3EF36-1EEF-C317-2143-AE31EC3A4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19647" y="4251823"/>
                <a:ext cx="547429" cy="216000"/>
              </a:xfrm>
              <a:prstGeom prst="rect">
                <a:avLst/>
              </a:prstGeom>
            </p:spPr>
          </p:pic>
          <p:sp>
            <p:nvSpPr>
              <p:cNvPr id="275" name="Rectangle 353">
                <a:extLst>
                  <a:ext uri="{FF2B5EF4-FFF2-40B4-BE49-F238E27FC236}">
                    <a16:creationId xmlns:a16="http://schemas.microsoft.com/office/drawing/2014/main" id="{DB446881-F767-5005-2627-F81239692841}"/>
                  </a:ext>
                </a:extLst>
              </p:cNvPr>
              <p:cNvSpPr/>
              <p:nvPr/>
            </p:nvSpPr>
            <p:spPr>
              <a:xfrm>
                <a:off x="914140" y="4270990"/>
                <a:ext cx="815013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800" b="1" dirty="0">
                    <a:solidFill>
                      <a:srgbClr val="759C6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Логистика</a:t>
                </a:r>
                <a:endPara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759C6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1" name="Рисунок 410">
              <a:extLst>
                <a:ext uri="{FF2B5EF4-FFF2-40B4-BE49-F238E27FC236}">
                  <a16:creationId xmlns:a16="http://schemas.microsoft.com/office/drawing/2014/main" id="{22247986-14EF-DCC7-AC2E-5B98CC6D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/>
            <a:stretch>
              <a:fillRect/>
            </a:stretch>
          </p:blipFill>
          <p:spPr>
            <a:xfrm>
              <a:off x="7399251" y="1705604"/>
              <a:ext cx="381000" cy="266700"/>
            </a:xfrm>
            <a:prstGeom prst="rect">
              <a:avLst/>
            </a:prstGeom>
          </p:spPr>
        </p:pic>
        <p:sp>
          <p:nvSpPr>
            <p:cNvPr id="412" name="Rectangle 353">
              <a:extLst>
                <a:ext uri="{FF2B5EF4-FFF2-40B4-BE49-F238E27FC236}">
                  <a16:creationId xmlns:a16="http://schemas.microsoft.com/office/drawing/2014/main" id="{B8CD737E-7FEE-6A23-95CD-852071A1C481}"/>
                </a:ext>
              </a:extLst>
            </p:cNvPr>
            <p:cNvSpPr/>
            <p:nvPr/>
          </p:nvSpPr>
          <p:spPr>
            <a:xfrm>
              <a:off x="7223208" y="1732290"/>
              <a:ext cx="80164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Проекты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54217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7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188C60-B4E0-052D-1E8C-9714FDE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0" y="80313"/>
            <a:ext cx="8520600" cy="572700"/>
          </a:xfrm>
        </p:spPr>
        <p:txBody>
          <a:bodyPr/>
          <a:lstStyle/>
          <a:p>
            <a:r>
              <a:rPr lang="ru-RU" sz="2000" dirty="0"/>
              <a:t>Почему ИБП «горячая» тема сегодня</a:t>
            </a:r>
            <a:br>
              <a:rPr lang="ru-RU" sz="2000" dirty="0"/>
            </a:br>
            <a:r>
              <a:rPr lang="ru-RU" sz="1200" dirty="0">
                <a:solidFill>
                  <a:schemeClr val="tx1"/>
                </a:solidFill>
              </a:rPr>
              <a:t>Инерциальное скольжение больше не подходит. Объединение, обогащение и упрощение сквозного планирования в рамках единой цифровой платформы приносит существенные эффекты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C784-71B7-70A2-F547-07E888FF615B}"/>
              </a:ext>
            </a:extLst>
          </p:cNvPr>
          <p:cNvSpPr txBox="1"/>
          <p:nvPr/>
        </p:nvSpPr>
        <p:spPr>
          <a:xfrm>
            <a:off x="6676191" y="4957156"/>
            <a:ext cx="1580638" cy="1863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Источник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ARTHUR CONSULTING</a:t>
            </a:r>
            <a:endParaRPr kumimoji="0" lang="en-US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6" name="Group 276">
            <a:extLst>
              <a:ext uri="{FF2B5EF4-FFF2-40B4-BE49-F238E27FC236}">
                <a16:creationId xmlns:a16="http://schemas.microsoft.com/office/drawing/2014/main" id="{39C8ED3B-65B8-12AD-0AD5-BD12DE0A25CE}"/>
              </a:ext>
            </a:extLst>
          </p:cNvPr>
          <p:cNvGrpSpPr/>
          <p:nvPr/>
        </p:nvGrpSpPr>
        <p:grpSpPr>
          <a:xfrm>
            <a:off x="320432" y="1141548"/>
            <a:ext cx="3423137" cy="3328854"/>
            <a:chOff x="6375625" y="1187777"/>
            <a:chExt cx="5527478" cy="4999965"/>
          </a:xfrm>
        </p:grpSpPr>
        <p:sp>
          <p:nvSpPr>
            <p:cNvPr id="399" name="Rounded Rectangle 11">
              <a:extLst>
                <a:ext uri="{FF2B5EF4-FFF2-40B4-BE49-F238E27FC236}">
                  <a16:creationId xmlns:a16="http://schemas.microsoft.com/office/drawing/2014/main" id="{AD0135CE-4A43-D93F-06C4-8F42E9B1D8AD}"/>
                </a:ext>
              </a:extLst>
            </p:cNvPr>
            <p:cNvSpPr/>
            <p:nvPr/>
          </p:nvSpPr>
          <p:spPr>
            <a:xfrm>
              <a:off x="6375625" y="1397566"/>
              <a:ext cx="5527478" cy="4790176"/>
            </a:xfrm>
            <a:prstGeom prst="roundRect">
              <a:avLst>
                <a:gd name="adj" fmla="val 10525"/>
              </a:avLst>
            </a:prstGeom>
            <a:solidFill>
              <a:srgbClr val="FCFBFA"/>
            </a:solidFill>
            <a:ln w="3175" cap="flat" cmpd="sng" algn="ctr">
              <a:solidFill>
                <a:srgbClr val="2C596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ounded Rectangle 12">
              <a:extLst>
                <a:ext uri="{FF2B5EF4-FFF2-40B4-BE49-F238E27FC236}">
                  <a16:creationId xmlns:a16="http://schemas.microsoft.com/office/drawing/2014/main" id="{103B394F-CCA6-2161-0590-D9FD79DFF713}"/>
                </a:ext>
              </a:extLst>
            </p:cNvPr>
            <p:cNvSpPr/>
            <p:nvPr/>
          </p:nvSpPr>
          <p:spPr>
            <a:xfrm>
              <a:off x="7963122" y="1187777"/>
              <a:ext cx="2536402" cy="373411"/>
            </a:xfrm>
            <a:prstGeom prst="roundRect">
              <a:avLst>
                <a:gd name="adj" fmla="val 27596"/>
              </a:avLst>
            </a:prstGeom>
            <a:solidFill>
              <a:srgbClr val="2C5967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ИБП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CFBF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608C2B-67D6-8895-E15E-0E3BB0FD9FA1}"/>
              </a:ext>
            </a:extLst>
          </p:cNvPr>
          <p:cNvSpPr txBox="1"/>
          <p:nvPr/>
        </p:nvSpPr>
        <p:spPr>
          <a:xfrm>
            <a:off x="368368" y="1529828"/>
            <a:ext cx="329704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900" dirty="0"/>
              <a:t>Генеральный директор крупной интегрированной ГМК, физик по первому образованию, приводит параллели важности ИБП с поиском оптимума при решении математической задачи:</a:t>
            </a:r>
          </a:p>
          <a:p>
            <a:pPr algn="just">
              <a:spcAft>
                <a:spcPts val="600"/>
              </a:spcAft>
            </a:pPr>
            <a:r>
              <a:rPr lang="ru-RU" sz="900" dirty="0"/>
              <a:t>«У нас в компании </a:t>
            </a:r>
            <a:r>
              <a:rPr lang="ru-RU" sz="900" b="1" dirty="0"/>
              <a:t>сумма оптимумов отдельных функций не равна их общему оптимуму</a:t>
            </a:r>
            <a:r>
              <a:rPr lang="ru-RU" sz="900" dirty="0"/>
              <a:t>. Например, традиционно мы потребляли рудный концентрат у своего горного сегмента. Но теперь мне иногда приходится просить их снизить темпы, в случае если для нас, как для группы, </a:t>
            </a:r>
            <a:r>
              <a:rPr lang="ru-RU" sz="900" b="1" dirty="0"/>
              <a:t>лучше купить на рынке более дешевый концентрат, который даст лучшую итоговую маржу</a:t>
            </a:r>
            <a:r>
              <a:rPr lang="ru-RU" sz="900" dirty="0"/>
              <a:t>. Раньше наши трейдеры ориентировались в своих решениях на самую высокую спотовую цену за тонну, но если </a:t>
            </a:r>
            <a:r>
              <a:rPr lang="ru-RU" sz="900" b="1" dirty="0"/>
              <a:t>учесть общую стоимость мультимодальной логистики</a:t>
            </a:r>
            <a:r>
              <a:rPr lang="ru-RU" sz="900" dirty="0"/>
              <a:t>, то мы </a:t>
            </a:r>
            <a:r>
              <a:rPr lang="ru-RU" sz="900" b="1" dirty="0"/>
              <a:t>можем продавать дешевле и с меньшими логистическими затратами</a:t>
            </a:r>
            <a:r>
              <a:rPr lang="ru-RU" sz="900" dirty="0"/>
              <a:t>, и это в конечном итоге выгоднее. Нам необходимо разумное сквозное планирование»…..</a:t>
            </a:r>
          </a:p>
        </p:txBody>
      </p:sp>
      <p:pic>
        <p:nvPicPr>
          <p:cNvPr id="5" name="Google Shape;301;p14">
            <a:extLst>
              <a:ext uri="{FF2B5EF4-FFF2-40B4-BE49-F238E27FC236}">
                <a16:creationId xmlns:a16="http://schemas.microsoft.com/office/drawing/2014/main" id="{AD748FA3-F2A1-DA4F-3121-F58FE2A8EC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7468" y="1281219"/>
            <a:ext cx="4987902" cy="31891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79C7EF-01B6-E533-46C4-38DC1555A2F1}"/>
              </a:ext>
            </a:extLst>
          </p:cNvPr>
          <p:cNvSpPr txBox="1"/>
          <p:nvPr/>
        </p:nvSpPr>
        <p:spPr>
          <a:xfrm>
            <a:off x="3888729" y="1411017"/>
            <a:ext cx="4918164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800" dirty="0"/>
              <a:t>Финансовый блок должен минимизировать затраты на ТОиР, запчасти, сырьё, полуфабрикаты, в то время как производственный блок стремится достичь максимальной надежности и объемов выпуска, что требует значительных инвестиций в ТОиР, запасные части, производственные запасы на входе и на переделах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800" dirty="0"/>
              <a:t>Сбыт естественно фокусируется на желаниях клиентов и часто пытается быстро отразить изменения спроса в заказах, что зачастую противоречит целям производственного блока по обеспечению минимума переналадок, отклонений от оптимальных режимов и остановок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800" dirty="0"/>
              <a:t>Иногда централизованное планирование не учитывает естественные производственные ограничения, которые видны лишь в рамках локального планирования производства.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800" dirty="0"/>
              <a:t>Блок Закупок заинтересован в заблаговременном планировании потребности, чтобы сформировать большие лоты, получить скидки и гарантировать поставку в срок. Такой подход вступает в естественный конфликт с интересами производственников, заинтересованных в быстрых и гибких поставках на коротких интервалах под меняющиеся потребности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800" dirty="0"/>
              <a:t>Не редки противоречия корпоративных планов верхнего уровня с возможностями нижнего уровня, что вызывает расхождения между планом и фактом, а также может приводить к «подрисовке» факта, что в итоге подрывает доверие всех участников процесса и, в конечном счете, инвесторов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800" dirty="0"/>
              <a:t>Амбициозные планы капитальных вложений сталкиваются с ограничениями в реализации из-за отсутствия интеграции с закупками, поставками и логистикой, которые используют процедуры календарного, а не проектного планирования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328470049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2775" y="1371600"/>
            <a:ext cx="915241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9625" y="1371600"/>
            <a:ext cx="1872083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2775" y="2328443"/>
            <a:ext cx="915241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9625" y="2328443"/>
            <a:ext cx="915241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0837" y="2583254"/>
            <a:ext cx="374417" cy="40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4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6460" y="2328443"/>
            <a:ext cx="915241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4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52775" y="3285285"/>
            <a:ext cx="915241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4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09625" y="3285285"/>
            <a:ext cx="1872083" cy="9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4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98385" y="1610811"/>
            <a:ext cx="166408" cy="16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4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55220" y="1610811"/>
            <a:ext cx="166408" cy="16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4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212073" y="2567653"/>
            <a:ext cx="166408" cy="16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4" descr="preencoded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00413" y="3524250"/>
            <a:ext cx="166688" cy="166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4" descr="preencoded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52913" y="3524250"/>
            <a:ext cx="166688" cy="166688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4"/>
          <p:cNvSpPr/>
          <p:nvPr/>
        </p:nvSpPr>
        <p:spPr>
          <a:xfrm>
            <a:off x="476250" y="300038"/>
            <a:ext cx="6705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2000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Экосистема продуктов и решений</a:t>
            </a:r>
            <a:endParaRPr lang="ru-RU" sz="2000" dirty="0">
              <a:solidFill>
                <a:schemeClr val="dk1"/>
              </a:solidFill>
              <a:latin typeface="Raleway Medium" pitchFamily="2" charset="-52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2" name="Google Shape;602;p24"/>
          <p:cNvSpPr/>
          <p:nvPr/>
        </p:nvSpPr>
        <p:spPr>
          <a:xfrm>
            <a:off x="3298381" y="1860422"/>
            <a:ext cx="751845" cy="26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962"/>
              </a:lnSpc>
              <a:buClr>
                <a:srgbClr val="141A1B"/>
              </a:buClr>
              <a:buSzPts val="1350"/>
            </a:pP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Синергия компонентов</a:t>
            </a:r>
            <a:endParaRPr lang="ru-RU" sz="675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3" name="Google Shape;603;p24"/>
          <p:cNvSpPr/>
          <p:nvPr/>
        </p:nvSpPr>
        <p:spPr>
          <a:xfrm>
            <a:off x="4255231" y="1860422"/>
            <a:ext cx="1594282" cy="26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962"/>
              </a:lnSpc>
              <a:buClr>
                <a:srgbClr val="141A1B"/>
              </a:buClr>
              <a:buSzPts val="1350"/>
            </a:pP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Доступ к функциям для полевых / удаленных сотрудников</a:t>
            </a:r>
            <a:endParaRPr lang="ru-RU" sz="675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4" name="Google Shape;604;p24"/>
          <p:cNvSpPr/>
          <p:nvPr/>
        </p:nvSpPr>
        <p:spPr>
          <a:xfrm>
            <a:off x="3298381" y="2557253"/>
            <a:ext cx="668641" cy="52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962"/>
              </a:lnSpc>
              <a:buClr>
                <a:srgbClr val="141A1B"/>
              </a:buClr>
              <a:buSzPts val="1350"/>
            </a:pP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Управление данными КХД, Большие данные</a:t>
            </a:r>
            <a:endParaRPr lang="ru-RU" sz="675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5" name="Google Shape;605;p24"/>
          <p:cNvSpPr/>
          <p:nvPr/>
        </p:nvSpPr>
        <p:spPr>
          <a:xfrm>
            <a:off x="3298381" y="3774107"/>
            <a:ext cx="715443" cy="26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962"/>
              </a:lnSpc>
              <a:buClr>
                <a:srgbClr val="141A1B"/>
              </a:buClr>
              <a:buSzPts val="1350"/>
            </a:pP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Продвинутая аналитика</a:t>
            </a:r>
            <a:endParaRPr lang="ru-RU" sz="675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6" name="Google Shape;606;p24"/>
          <p:cNvSpPr/>
          <p:nvPr/>
        </p:nvSpPr>
        <p:spPr>
          <a:xfrm>
            <a:off x="4255231" y="3774106"/>
            <a:ext cx="1355072" cy="26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8962"/>
              </a:lnSpc>
              <a:buClr>
                <a:srgbClr val="141A1B"/>
              </a:buClr>
              <a:buSzPts val="1350"/>
            </a:pP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Инструменты управления эффективностью</a:t>
            </a:r>
            <a:endParaRPr lang="ru-RU" sz="675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7" name="Google Shape;607;p24"/>
          <p:cNvSpPr/>
          <p:nvPr/>
        </p:nvSpPr>
        <p:spPr>
          <a:xfrm>
            <a:off x="5212060" y="2817264"/>
            <a:ext cx="757045" cy="26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89222"/>
              </a:lnSpc>
              <a:buClr>
                <a:srgbClr val="141A1B"/>
              </a:buClr>
              <a:buSzPts val="1350"/>
            </a:pP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Расширения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675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на основе ИИ</a:t>
            </a:r>
            <a:endParaRPr lang="ru-RU" sz="675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8" name="Google Shape;608;p24"/>
          <p:cNvSpPr/>
          <p:nvPr/>
        </p:nvSpPr>
        <p:spPr>
          <a:xfrm>
            <a:off x="476250" y="1095375"/>
            <a:ext cx="2547938" cy="14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1800"/>
            </a:pPr>
            <a:r>
              <a:rPr lang="ru-RU" sz="900" b="1" dirty="0">
                <a:solidFill>
                  <a:srgbClr val="141A1B"/>
                </a:solidFill>
                <a:latin typeface="+mn-lt"/>
                <a:ea typeface="Raleway"/>
                <a:cs typeface="Raleway"/>
                <a:sym typeface="Raleway"/>
              </a:rPr>
              <a:t>Платформа данных и ХД</a:t>
            </a:r>
            <a:endParaRPr lang="ru-RU" sz="90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9" name="Google Shape;609;p24"/>
          <p:cNvSpPr/>
          <p:nvPr/>
        </p:nvSpPr>
        <p:spPr>
          <a:xfrm>
            <a:off x="423863" y="1270368"/>
            <a:ext cx="2543175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158750"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Многоуровневая, масштабируемая, высокопроизводительная аналитическая  платформа данных, в которой можно хранить и обрабатывать данные из разных СУБД как в единой базе данных</a:t>
            </a:r>
          </a:p>
          <a:p>
            <a:pPr marL="228600" indent="-158750">
              <a:spcBef>
                <a:spcPts val="500"/>
              </a:spcBef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Быстрый и качественный сбор данных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из различных источников</a:t>
            </a:r>
          </a:p>
          <a:p>
            <a:pPr marL="228600" indent="-158750">
              <a:spcBef>
                <a:spcPts val="500"/>
              </a:spcBef>
              <a:spcAft>
                <a:spcPts val="5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Консолидация, хранение, подготовка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и обогащение информации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0" name="Google Shape;610;p24"/>
          <p:cNvSpPr/>
          <p:nvPr/>
        </p:nvSpPr>
        <p:spPr>
          <a:xfrm>
            <a:off x="6243638" y="1095375"/>
            <a:ext cx="2547938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1800"/>
            </a:pPr>
            <a:r>
              <a:rPr lang="ru-RU" sz="900" b="1" dirty="0">
                <a:solidFill>
                  <a:srgbClr val="141A1B"/>
                </a:solidFill>
                <a:latin typeface="+mn-lt"/>
                <a:ea typeface="Raleway"/>
                <a:cs typeface="Raleway"/>
                <a:sym typeface="Raleway"/>
              </a:rPr>
              <a:t>Мобильная платформа</a:t>
            </a:r>
            <a:r>
              <a:rPr lang="ru-RU" sz="900" b="1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900" b="1" dirty="0">
                <a:solidFill>
                  <a:srgbClr val="141A1B"/>
                </a:solidFill>
                <a:latin typeface="+mn-lt"/>
                <a:ea typeface="Raleway"/>
                <a:cs typeface="Raleway"/>
                <a:sym typeface="Raleway"/>
              </a:rPr>
              <a:t>и приложения</a:t>
            </a:r>
            <a:endParaRPr lang="ru-RU" sz="90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1" name="Google Shape;611;p24"/>
          <p:cNvSpPr/>
          <p:nvPr/>
        </p:nvSpPr>
        <p:spPr>
          <a:xfrm>
            <a:off x="6191250" y="1270368"/>
            <a:ext cx="2500313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158750">
              <a:lnSpc>
                <a:spcPct val="115000"/>
              </a:lnSpc>
              <a:spcAft>
                <a:spcPts val="5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Мобильные приложения на различных ОС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на базе инструмента «Форсайт.Мобильная платформа», позволяющая повышать эффективность удаленных сотрудников и менеджмента по различным функциям и процессам</a:t>
            </a:r>
          </a:p>
          <a:p>
            <a:pPr marL="228600" indent="-158750">
              <a:lnSpc>
                <a:spcPct val="115000"/>
              </a:lnSpc>
              <a:spcAft>
                <a:spcPts val="5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Мобилизация за счет оперативного удаленного доступа к любой информации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2" name="Google Shape;612;p24"/>
          <p:cNvSpPr/>
          <p:nvPr/>
        </p:nvSpPr>
        <p:spPr>
          <a:xfrm>
            <a:off x="6243638" y="2647950"/>
            <a:ext cx="2547938" cy="14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1800"/>
            </a:pPr>
            <a:r>
              <a:rPr lang="ru-RU" sz="900" b="1" dirty="0">
                <a:solidFill>
                  <a:srgbClr val="141A1B"/>
                </a:solidFill>
                <a:latin typeface="+mn-lt"/>
                <a:ea typeface="Raleway"/>
                <a:cs typeface="Raleway"/>
                <a:sym typeface="Raleway"/>
              </a:rPr>
              <a:t>Управление эффективностью</a:t>
            </a:r>
            <a:endParaRPr lang="ru-RU" sz="90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3" name="Google Shape;613;p24"/>
          <p:cNvSpPr/>
          <p:nvPr/>
        </p:nvSpPr>
        <p:spPr>
          <a:xfrm>
            <a:off x="6191250" y="2947988"/>
            <a:ext cx="25431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Сценарное моделирование</a:t>
            </a:r>
          </a:p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Управление процессами бюджетирования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и финансового планирования</a:t>
            </a:r>
          </a:p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Интегрированное бизнес планирование</a:t>
            </a:r>
          </a:p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Управление инвестиционными программами и проектами</a:t>
            </a:r>
          </a:p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Автоматизация процессов формирования сводной управленческой отчетности</a:t>
            </a:r>
          </a:p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Финансовая консолидация и раскрытие отчетности по различным стандартам</a:t>
            </a:r>
          </a:p>
          <a:p>
            <a:pPr marL="228600" indent="-158750">
              <a:spcAft>
                <a:spcPts val="6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Раздельный учет затрат и управление маржинальностью (аллокации)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4" name="Google Shape;614;p24"/>
          <p:cNvSpPr/>
          <p:nvPr/>
        </p:nvSpPr>
        <p:spPr>
          <a:xfrm>
            <a:off x="476250" y="2623407"/>
            <a:ext cx="2547938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500"/>
              </a:lnSpc>
              <a:buClr>
                <a:srgbClr val="141A1B"/>
              </a:buClr>
              <a:buSzPts val="1800"/>
            </a:pPr>
            <a:r>
              <a:rPr lang="ru-RU" sz="900" b="1" dirty="0">
                <a:solidFill>
                  <a:srgbClr val="141A1B"/>
                </a:solidFill>
                <a:latin typeface="+mn-lt"/>
                <a:ea typeface="Raleway"/>
                <a:cs typeface="Raleway"/>
                <a:sym typeface="Raleway"/>
              </a:rPr>
              <a:t>Комплексное использование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900" b="1" dirty="0">
                <a:solidFill>
                  <a:srgbClr val="141A1B"/>
                </a:solidFill>
                <a:latin typeface="+mn-lt"/>
                <a:ea typeface="Raleway"/>
                <a:cs typeface="Raleway"/>
                <a:sym typeface="Raleway"/>
              </a:rPr>
              <a:t>Enterprise BI и Self-Service BI</a:t>
            </a:r>
            <a:endParaRPr lang="ru-RU" sz="90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5" name="Google Shape;615;p24"/>
          <p:cNvSpPr/>
          <p:nvPr/>
        </p:nvSpPr>
        <p:spPr>
          <a:xfrm>
            <a:off x="423863" y="3071082"/>
            <a:ext cx="254317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158750"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Современный программный комплекс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для интеллектуального анализа данных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и/или создания собственных BI-систем</a:t>
            </a:r>
          </a:p>
          <a:p>
            <a:pPr marL="228600" indent="-158750">
              <a:spcBef>
                <a:spcPts val="500"/>
              </a:spcBef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BI самообслуживания для самостоятельной работы </a:t>
            </a:r>
            <a:br>
              <a:rPr lang="ru-RU" sz="900" dirty="0">
                <a:solidFill>
                  <a:schemeClr val="dk1"/>
                </a:solidFill>
                <a:latin typeface="+mn-lt"/>
                <a:ea typeface="Calibri"/>
                <a:cs typeface="Arial" panose="020B0604020202020204" pitchFamily="34" charset="0"/>
                <a:sym typeface="Calibri"/>
              </a:rPr>
            </a:b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с данными и решения задач исследования данных с применением обширной библиотеки визуализаторов</a:t>
            </a:r>
          </a:p>
          <a:p>
            <a:pPr marL="228600" indent="-158750">
              <a:spcBef>
                <a:spcPts val="500"/>
              </a:spcBef>
              <a:spcAft>
                <a:spcPts val="500"/>
              </a:spcAft>
              <a:buSzPct val="100000"/>
              <a:buChar char="●"/>
            </a:pPr>
            <a:r>
              <a:rPr lang="ru-RU" sz="750" dirty="0">
                <a:solidFill>
                  <a:srgbClr val="141A1B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Единое решение для получения максимальной выгоды за счет синергии мощного корпоративного BI и легкой системы самообслуживания</a:t>
            </a:r>
            <a:endParaRPr lang="ru-RU" sz="750" dirty="0">
              <a:solidFill>
                <a:schemeClr val="dk1"/>
              </a:solidFill>
              <a:latin typeface="+mn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D0FDF546-88E8-DFAB-23C0-EC93BCE975C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296670" y="4968236"/>
            <a:ext cx="548700" cy="107722"/>
          </a:xfrm>
        </p:spPr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8</a:t>
            </a:fld>
            <a:endParaRPr lang="ru-RU" dirty="0"/>
          </a:p>
        </p:txBody>
      </p:sp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1F6E05-6CC8-2914-29A1-B1B63C4BDB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2800"/>
            </a:pPr>
            <a:fld id="{00000000-1234-1234-1234-123412341234}" type="slidenum">
              <a:rPr lang="ru-RU" smtClean="0"/>
              <a:pPr>
                <a:buClr>
                  <a:schemeClr val="dk1"/>
                </a:buClr>
                <a:buSzPts val="2800"/>
              </a:pPr>
              <a:t>9</a:t>
            </a:fld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D81AB70-9CCA-82C0-2446-46C82A8051BC}"/>
              </a:ext>
            </a:extLst>
          </p:cNvPr>
          <p:cNvGrpSpPr/>
          <p:nvPr/>
        </p:nvGrpSpPr>
        <p:grpSpPr>
          <a:xfrm>
            <a:off x="590782" y="929640"/>
            <a:ext cx="8284997" cy="3658818"/>
            <a:chOff x="-536978" y="1271922"/>
            <a:chExt cx="10749408" cy="4459537"/>
          </a:xfrm>
        </p:grpSpPr>
        <p:sp>
          <p:nvSpPr>
            <p:cNvPr id="5" name="Rectangle 30">
              <a:extLst>
                <a:ext uri="{FF2B5EF4-FFF2-40B4-BE49-F238E27FC236}">
                  <a16:creationId xmlns:a16="http://schemas.microsoft.com/office/drawing/2014/main" id="{5C03AF49-9680-DD63-5230-D377527992DA}"/>
                </a:ext>
              </a:extLst>
            </p:cNvPr>
            <p:cNvSpPr/>
            <p:nvPr/>
          </p:nvSpPr>
          <p:spPr>
            <a:xfrm>
              <a:off x="-536978" y="1271922"/>
              <a:ext cx="533710" cy="2101899"/>
            </a:xfrm>
            <a:prstGeom prst="rect">
              <a:avLst/>
            </a:prstGeom>
            <a:solidFill>
              <a:srgbClr val="94AFAF"/>
            </a:solidFill>
            <a:ln w="3175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Единая платформа</a:t>
              </a:r>
            </a:p>
          </p:txBody>
        </p:sp>
        <p:sp>
          <p:nvSpPr>
            <p:cNvPr id="6" name="Rectangle 31">
              <a:extLst>
                <a:ext uri="{FF2B5EF4-FFF2-40B4-BE49-F238E27FC236}">
                  <a16:creationId xmlns:a16="http://schemas.microsoft.com/office/drawing/2014/main" id="{A76DC175-4FB9-10D8-BA3A-4C5DFFB79D71}"/>
                </a:ext>
              </a:extLst>
            </p:cNvPr>
            <p:cNvSpPr/>
            <p:nvPr/>
          </p:nvSpPr>
          <p:spPr>
            <a:xfrm>
              <a:off x="4881623" y="3629560"/>
              <a:ext cx="649765" cy="2101899"/>
            </a:xfrm>
            <a:prstGeom prst="rect">
              <a:avLst/>
            </a:prstGeom>
            <a:solidFill>
              <a:srgbClr val="94AFAF"/>
            </a:solidFill>
            <a:ln w="3175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>
                  <a:solidFill>
                    <a:srgbClr val="FCFBFA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Продвинутые инструменты анализа и </a:t>
              </a: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отчетности</a:t>
              </a:r>
            </a:p>
          </p:txBody>
        </p:sp>
        <p:sp>
          <p:nvSpPr>
            <p:cNvPr id="8" name="Rectangle 33">
              <a:extLst>
                <a:ext uri="{FF2B5EF4-FFF2-40B4-BE49-F238E27FC236}">
                  <a16:creationId xmlns:a16="http://schemas.microsoft.com/office/drawing/2014/main" id="{76DABEA9-04EF-6D43-C70B-C7466FF8FB7A}"/>
                </a:ext>
              </a:extLst>
            </p:cNvPr>
            <p:cNvSpPr/>
            <p:nvPr/>
          </p:nvSpPr>
          <p:spPr>
            <a:xfrm>
              <a:off x="4896548" y="1271922"/>
              <a:ext cx="649765" cy="2101899"/>
            </a:xfrm>
            <a:prstGeom prst="rect">
              <a:avLst/>
            </a:prstGeom>
            <a:solidFill>
              <a:srgbClr val="94AFAF"/>
            </a:solidFill>
            <a:ln w="3175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Поддержка необходимых процессов и сценариев</a:t>
              </a:r>
            </a:p>
          </p:txBody>
        </p:sp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72E9BDC2-E4FF-1B84-B591-2533CDBD736A}"/>
                </a:ext>
              </a:extLst>
            </p:cNvPr>
            <p:cNvSpPr/>
            <p:nvPr/>
          </p:nvSpPr>
          <p:spPr>
            <a:xfrm>
              <a:off x="-536978" y="3629560"/>
              <a:ext cx="533710" cy="2101899"/>
            </a:xfrm>
            <a:prstGeom prst="rect">
              <a:avLst/>
            </a:prstGeom>
            <a:solidFill>
              <a:srgbClr val="94AFAF"/>
            </a:solidFill>
            <a:ln w="3175" cap="flat" cmpd="sng" algn="ctr">
              <a:noFill/>
              <a:prstDash val="soli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CFBF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Комплексный конструктор модели ИБП</a:t>
              </a:r>
            </a:p>
          </p:txBody>
        </p:sp>
        <p:pic>
          <p:nvPicPr>
            <p:cNvPr id="11" name="Picture 36">
              <a:extLst>
                <a:ext uri="{FF2B5EF4-FFF2-40B4-BE49-F238E27FC236}">
                  <a16:creationId xmlns:a16="http://schemas.microsoft.com/office/drawing/2014/main" id="{DFA3CAD4-5869-11EF-5ABA-9929B29A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8427" y="3651855"/>
              <a:ext cx="4484003" cy="2057999"/>
            </a:xfrm>
            <a:prstGeom prst="rect">
              <a:avLst/>
            </a:prstGeom>
          </p:spPr>
        </p:pic>
      </p:grpSp>
      <p:sp>
        <p:nvSpPr>
          <p:cNvPr id="13" name="Google Shape;601;p24">
            <a:extLst>
              <a:ext uri="{FF2B5EF4-FFF2-40B4-BE49-F238E27FC236}">
                <a16:creationId xmlns:a16="http://schemas.microsoft.com/office/drawing/2014/main" id="{779CC328-097C-A03A-F97C-3BFEB426DD37}"/>
              </a:ext>
            </a:extLst>
          </p:cNvPr>
          <p:cNvSpPr/>
          <p:nvPr/>
        </p:nvSpPr>
        <p:spPr>
          <a:xfrm>
            <a:off x="476250" y="229701"/>
            <a:ext cx="858393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950"/>
              </a:lnSpc>
              <a:buClr>
                <a:srgbClr val="1241D8"/>
              </a:buClr>
              <a:buSzPts val="6000"/>
            </a:pPr>
            <a:r>
              <a:rPr lang="ru-RU" sz="2000" dirty="0">
                <a:solidFill>
                  <a:srgbClr val="1241D8"/>
                </a:solidFill>
                <a:latin typeface="Raleway Medium" pitchFamily="2" charset="-52"/>
                <a:ea typeface="Raleway"/>
                <a:cs typeface="Raleway"/>
                <a:sym typeface="Raleway"/>
              </a:rPr>
              <a:t>Все сервисы и инструменты построения комплексных ИБП решений  </a:t>
            </a:r>
            <a:endParaRPr lang="ru-RU" sz="2000" dirty="0">
              <a:solidFill>
                <a:schemeClr val="dk1"/>
              </a:solidFill>
              <a:latin typeface="Raleway Medium" pitchFamily="2" charset="-52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63AE5D-29FB-1E2C-CBB1-50593B42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80" y="1062822"/>
            <a:ext cx="3456000" cy="1491532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3D51CA08-9A7D-596B-8C8E-817A4E57ED86}"/>
              </a:ext>
            </a:extLst>
          </p:cNvPr>
          <p:cNvSpPr/>
          <p:nvPr/>
        </p:nvSpPr>
        <p:spPr>
          <a:xfrm rot="159067">
            <a:off x="482756" y="792355"/>
            <a:ext cx="289560" cy="288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2429D33-71B2-7877-9D05-4A5B698B22CC}"/>
              </a:ext>
            </a:extLst>
          </p:cNvPr>
          <p:cNvSpPr/>
          <p:nvPr/>
        </p:nvSpPr>
        <p:spPr>
          <a:xfrm rot="159067">
            <a:off x="457060" y="2700151"/>
            <a:ext cx="289560" cy="288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434E1D4-576B-F389-7409-51F73E9D7090}"/>
              </a:ext>
            </a:extLst>
          </p:cNvPr>
          <p:cNvSpPr/>
          <p:nvPr/>
        </p:nvSpPr>
        <p:spPr>
          <a:xfrm rot="159067">
            <a:off x="4641925" y="792355"/>
            <a:ext cx="289560" cy="288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E898C09-F594-150C-CB33-DAD49778C0B5}"/>
              </a:ext>
            </a:extLst>
          </p:cNvPr>
          <p:cNvSpPr/>
          <p:nvPr/>
        </p:nvSpPr>
        <p:spPr>
          <a:xfrm rot="159067">
            <a:off x="4621754" y="2719959"/>
            <a:ext cx="289560" cy="288000"/>
          </a:xfrm>
          <a:prstGeom prst="ellipse">
            <a:avLst/>
          </a:prstGeom>
          <a:solidFill>
            <a:srgbClr val="94AFAF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vert="vert270" rtlCol="0" anchor="ctr"/>
          <a:lstStyle/>
          <a:p>
            <a:pPr algn="ctr">
              <a:buClrTx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67F85C-232C-A7DB-DC61-66E3CFABB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6" y="888744"/>
            <a:ext cx="3636000" cy="17427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B04BDD-9255-D99C-B412-45082EBD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96" y="2867978"/>
            <a:ext cx="3492000" cy="16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56639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heme/theme1.xml><?xml version="1.0" encoding="utf-8"?>
<a:theme xmlns:a="http://schemas.openxmlformats.org/drawingml/2006/main" name="Simple Light">
  <a:themeElements>
    <a:clrScheme name="Другая 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1241D8"/>
      </a:hlink>
      <a:folHlink>
        <a:srgbClr val="1241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D5A795314C39B4AB3473C79DB73360A" ma:contentTypeVersion="9" ma:contentTypeDescription="Создание документа." ma:contentTypeScope="" ma:versionID="b615e199ad8af4aaa48d0a904e6f76e3">
  <xsd:schema xmlns:xsd="http://www.w3.org/2001/XMLSchema" xmlns:xs="http://www.w3.org/2001/XMLSchema" xmlns:p="http://schemas.microsoft.com/office/2006/metadata/properties" xmlns:ns2="d188fa63-99ee-4eed-b97c-158f20f8a2fc" xmlns:ns3="c5e27034-ba04-471f-9ffb-7dddbd796e96" targetNamespace="http://schemas.microsoft.com/office/2006/metadata/properties" ma:root="true" ma:fieldsID="0804b2e25a281ee8f6479d8c8bf1e3be" ns2:_="" ns3:_="">
    <xsd:import namespace="d188fa63-99ee-4eed-b97c-158f20f8a2fc"/>
    <xsd:import namespace="c5e27034-ba04-471f-9ffb-7dddbd796e96"/>
    <xsd:element name="properties">
      <xsd:complexType>
        <xsd:sequence>
          <xsd:element name="documentManagement">
            <xsd:complexType>
              <xsd:all>
                <xsd:element ref="ns2:_x041f__x0440__x043e__x0434__x0443__x043a__x0442_" minOccurs="0"/>
                <xsd:element ref="ns2:_x0424__x0443__x043d__x043a__x0446__x0438__x043e__x043d__x0430__x043b_" minOccurs="0"/>
                <xsd:element ref="ns2:_x041e__x0442__x0440__x0430__x0441__x043b__x044c_" minOccurs="0"/>
                <xsd:element ref="ns2:_x0412__x0438__x0434__x0020__x043c__x0430__x0442__x0435__x0440__x0438__x0430__x043b__x0430_" minOccurs="0"/>
                <xsd:element ref="ns3:SharedWithUsers" minOccurs="0"/>
                <xsd:element ref="ns2:_x041a__x043e__x043d__x0444__x0438__x0434__x0435__x043d__x0446__x0438__x0430__x043b__x044c__x043d__x043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8fa63-99ee-4eed-b97c-158f20f8a2fc" elementFormDefault="qualified">
    <xsd:import namespace="http://schemas.microsoft.com/office/2006/documentManagement/types"/>
    <xsd:import namespace="http://schemas.microsoft.com/office/infopath/2007/PartnerControls"/>
    <xsd:element name="_x041f__x0440__x043e__x0434__x0443__x043a__x0442_" ma:index="2" nillable="true" ma:displayName="Продукт" ma:list="{bf5ca1d9-3c23-4166-96fd-6f5346bcc220}" ma:internalName="_x041f__x0440__x043e__x0434__x0443__x043a__x0442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24__x0443__x043d__x043a__x0446__x0438__x043e__x043d__x0430__x043b_" ma:index="3" nillable="true" ma:displayName="Функционал" ma:list="{c25b5083-956d-43aa-95c0-abee24f14257}" ma:internalName="_x0424__x0443__x043d__x043a__x0446__x0438__x043e__x043d__x0430__x043b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1e__x0442__x0440__x0430__x0441__x043b__x044c_" ma:index="4" nillable="true" ma:displayName="Отрасль" ma:list="{f169d87e-e563-461d-b1ec-86df167066bc}" ma:internalName="_x041e__x0442__x0440__x0430__x0441__x043b__x044c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12__x0438__x0434__x0020__x043c__x0430__x0442__x0435__x0440__x0438__x0430__x043b__x0430_" ma:index="5" nillable="true" ma:displayName="Вид материала" ma:list="{685331e0-52eb-45de-92d6-5f34a7bdbda1}" ma:internalName="_x0412__x0438__x0434__x0020__x043c__x0430__x0442__x0435__x0440__x0438__x0430__x043b__x0430_" ma:showField="Title">
      <xsd:simpleType>
        <xsd:restriction base="dms:Lookup"/>
      </xsd:simpleType>
    </xsd:element>
    <xsd:element name="_x041a__x043e__x043d__x0444__x0438__x0434__x0435__x043d__x0446__x0438__x0430__x043b__x044c__x043d__x043e_" ma:index="13" nillable="true" ma:displayName="Конфиденциально" ma:default="0" ma:internalName="_x041a__x043e__x043d__x0444__x0438__x0434__x0435__x043d__x0446__x0438__x0430__x043b__x044c__x043d__x043e_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27034-ba04-471f-9ffb-7dddbd796e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Тип контента"/>
        <xsd:element ref="dc:title" minOccurs="0" maxOccurs="1" ma:index="1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a__x043e__x043d__x0444__x0438__x0434__x0435__x043d__x0446__x0438__x0430__x043b__x044c__x043d__x043e_ xmlns="d188fa63-99ee-4eed-b97c-158f20f8a2fc">false</_x041a__x043e__x043d__x0444__x0438__x0434__x0435__x043d__x0446__x0438__x0430__x043b__x044c__x043d__x043e_>
    <_x0412__x0438__x0434__x0020__x043c__x0430__x0442__x0435__x0440__x0438__x0430__x043b__x0430_ xmlns="d188fa63-99ee-4eed-b97c-158f20f8a2fc">2</_x0412__x0438__x0434__x0020__x043c__x0430__x0442__x0435__x0440__x0438__x0430__x043b__x0430_>
    <_x0424__x0443__x043d__x043a__x0446__x0438__x043e__x043d__x0430__x043b_ xmlns="d188fa63-99ee-4eed-b97c-158f20f8a2fc"/>
    <_x041e__x0442__x0440__x0430__x0441__x043b__x044c_ xmlns="d188fa63-99ee-4eed-b97c-158f20f8a2fc"/>
    <_x041f__x0440__x043e__x0434__x0443__x043a__x0442_ xmlns="d188fa63-99ee-4eed-b97c-158f20f8a2fc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CFDA1E-DF05-4120-AA82-0E98AC0630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8fa63-99ee-4eed-b97c-158f20f8a2fc"/>
    <ds:schemaRef ds:uri="c5e27034-ba04-471f-9ffb-7dddbd796e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1DC02-F4D8-4777-B433-C2927B223466}">
  <ds:schemaRefs>
    <ds:schemaRef ds:uri="http://purl.org/dc/dcmitype/"/>
    <ds:schemaRef ds:uri="d188fa63-99ee-4eed-b97c-158f20f8a2fc"/>
    <ds:schemaRef ds:uri="http://schemas.microsoft.com/office/2006/metadata/properties"/>
    <ds:schemaRef ds:uri="c5e27034-ba04-471f-9ffb-7dddbd796e96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B7E6381-17E5-47F8-93DE-20561D347F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14117</TotalTime>
  <Words>3362</Words>
  <Application>Microsoft Office PowerPoint</Application>
  <PresentationFormat>Экран (16:9)</PresentationFormat>
  <Paragraphs>705</Paragraphs>
  <Slides>28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Raleway</vt:lpstr>
      <vt:lpstr>Wingdings</vt:lpstr>
      <vt:lpstr>Calibri</vt:lpstr>
      <vt:lpstr>Raleway Bold</vt:lpstr>
      <vt:lpstr>Raleway Black</vt:lpstr>
      <vt:lpstr>Calibri Light</vt:lpstr>
      <vt:lpstr>Raleway Medium</vt:lpstr>
      <vt:lpstr>Raleway SemiBold</vt:lpstr>
      <vt:lpstr>Roboto Light</vt:lpstr>
      <vt:lpstr>Arial</vt:lpstr>
      <vt:lpstr>Open Sans</vt:lpstr>
      <vt:lpstr>Tahoma</vt:lpstr>
      <vt:lpstr>Simple Light</vt:lpstr>
      <vt:lpstr>Презентация PowerPoint</vt:lpstr>
      <vt:lpstr>«Трудно принимать разумные решения, когда у вас есть только частичные и не связанные факты…» - Шерлок Холмс</vt:lpstr>
      <vt:lpstr>Содержание</vt:lpstr>
      <vt:lpstr>Что такое интегрированное бизнес планирование (ИБП)</vt:lpstr>
      <vt:lpstr>Наше понимание текущей ситуации в НЛМК (гипотеза)  </vt:lpstr>
      <vt:lpstr>Почему ИБП «горячая» тема сегодня Инерциальное скольжение больше не подходит. Объединение, обогащение и упрощение сквозного планирования в рамках единой цифровой платформы приносит существенные эффекты </vt:lpstr>
      <vt:lpstr>Почему ИБП «горячая» тема сегодня Инерциальное скольжение больше не подходит. Объединение, обогащение и упрощение сквозного планирования в рамках единой цифровой платформы приносит существенные эффекты </vt:lpstr>
      <vt:lpstr>Презентация PowerPoint</vt:lpstr>
      <vt:lpstr>Презентация PowerPoint</vt:lpstr>
      <vt:lpstr>Все возможности для консолидации, унификации и интеграции сервисов и задач ИБП рамках единой платформы</vt:lpstr>
      <vt:lpstr>Презентация PowerPoint</vt:lpstr>
      <vt:lpstr>Поддержка необходимых процессов и сценариев ИБП</vt:lpstr>
      <vt:lpstr>Поддержка необходимых процессов и сценариев для раздельного учета затрат и оценки прибыльности</vt:lpstr>
      <vt:lpstr>Решение для раздельного учета затрат и оценки прибыльности (концептуальная архитектура)</vt:lpstr>
      <vt:lpstr>Продвинутые инструменты анализа и отчетности</vt:lpstr>
      <vt:lpstr>Презентация PowerPoint</vt:lpstr>
      <vt:lpstr>Примеры бизнес кейсов по ИБП крупных компаний РФ</vt:lpstr>
      <vt:lpstr>Презентация PowerPoint</vt:lpstr>
      <vt:lpstr>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Дальнейшие шаги (предложение для обсуждения в рабочем порядке)</vt:lpstr>
      <vt:lpstr>Презентация PowerPoint</vt:lpstr>
      <vt:lpstr>Дисклеймер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оформлению</dc:title>
  <dc:creator>Теплоухова Алёна Петровна</dc:creator>
  <cp:lastModifiedBy>user</cp:lastModifiedBy>
  <cp:revision>1588</cp:revision>
  <dcterms:modified xsi:type="dcterms:W3CDTF">2024-09-25T19:52:57Z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0x0101003D5A795314C39B4AB3473C79DB73360A</vt:lpwstr>
  </property>
</Properties>
</file>